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75" r:id="rId5"/>
    <p:sldId id="273" r:id="rId6"/>
    <p:sldId id="259" r:id="rId7"/>
    <p:sldId id="274" r:id="rId8"/>
    <p:sldId id="260" r:id="rId9"/>
    <p:sldId id="261" r:id="rId10"/>
    <p:sldId id="276" r:id="rId11"/>
    <p:sldId id="262" r:id="rId12"/>
    <p:sldId id="263" r:id="rId13"/>
    <p:sldId id="277" r:id="rId14"/>
    <p:sldId id="278" r:id="rId15"/>
    <p:sldId id="264" r:id="rId16"/>
    <p:sldId id="279" r:id="rId17"/>
    <p:sldId id="280" r:id="rId18"/>
    <p:sldId id="265" r:id="rId19"/>
    <p:sldId id="281" r:id="rId20"/>
    <p:sldId id="266" r:id="rId21"/>
    <p:sldId id="267" r:id="rId22"/>
    <p:sldId id="268" r:id="rId23"/>
    <p:sldId id="282" r:id="rId24"/>
    <p:sldId id="269" r:id="rId25"/>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200"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542FE05-FCB4-44CD-8099-5002D4FA1E13}"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B324E593-77B2-418A-8AFD-E5E539358EFE}">
      <dgm:prSet/>
      <dgm:spPr>
        <a:solidFill>
          <a:srgbClr val="002060"/>
        </a:solidFill>
      </dgm:spPr>
      <dgm:t>
        <a:bodyPr/>
        <a:lstStyle/>
        <a:p>
          <a:pPr rtl="0"/>
          <a:r>
            <a:rPr lang="es-CO" b="1" i="1" dirty="0" smtClean="0"/>
            <a:t>La Iglesia de Dios de los Últimos Días</a:t>
          </a:r>
          <a:endParaRPr lang="es-CO" dirty="0"/>
        </a:p>
      </dgm:t>
    </dgm:pt>
    <dgm:pt modelId="{F0F08D60-96FC-4381-AE2E-0ABF79B8E089}" type="parTrans" cxnId="{D4AE95AE-4D41-4945-A61D-23098FCAFC3E}">
      <dgm:prSet/>
      <dgm:spPr/>
      <dgm:t>
        <a:bodyPr/>
        <a:lstStyle/>
        <a:p>
          <a:endParaRPr lang="es-CO"/>
        </a:p>
      </dgm:t>
    </dgm:pt>
    <dgm:pt modelId="{679D098D-DC6B-40C8-AE96-4B9BFCEB1B7F}" type="sibTrans" cxnId="{D4AE95AE-4D41-4945-A61D-23098FCAFC3E}">
      <dgm:prSet/>
      <dgm:spPr/>
      <dgm:t>
        <a:bodyPr/>
        <a:lstStyle/>
        <a:p>
          <a:endParaRPr lang="es-CO"/>
        </a:p>
      </dgm:t>
    </dgm:pt>
    <dgm:pt modelId="{3B45AEF7-ABA2-4270-87AE-110D7F66BA00}" type="pres">
      <dgm:prSet presAssocID="{F542FE05-FCB4-44CD-8099-5002D4FA1E13}" presName="linear" presStyleCnt="0">
        <dgm:presLayoutVars>
          <dgm:animLvl val="lvl"/>
          <dgm:resizeHandles val="exact"/>
        </dgm:presLayoutVars>
      </dgm:prSet>
      <dgm:spPr/>
      <dgm:t>
        <a:bodyPr/>
        <a:lstStyle/>
        <a:p>
          <a:endParaRPr lang="es-CO"/>
        </a:p>
      </dgm:t>
    </dgm:pt>
    <dgm:pt modelId="{35C6A44E-3847-414C-9749-B3D2B7018C7A}" type="pres">
      <dgm:prSet presAssocID="{B324E593-77B2-418A-8AFD-E5E539358EFE}" presName="parentText" presStyleLbl="node1" presStyleIdx="0" presStyleCnt="1">
        <dgm:presLayoutVars>
          <dgm:chMax val="0"/>
          <dgm:bulletEnabled val="1"/>
        </dgm:presLayoutVars>
      </dgm:prSet>
      <dgm:spPr/>
      <dgm:t>
        <a:bodyPr/>
        <a:lstStyle/>
        <a:p>
          <a:endParaRPr lang="es-CO"/>
        </a:p>
      </dgm:t>
    </dgm:pt>
  </dgm:ptLst>
  <dgm:cxnLst>
    <dgm:cxn modelId="{D4AE95AE-4D41-4945-A61D-23098FCAFC3E}" srcId="{F542FE05-FCB4-44CD-8099-5002D4FA1E13}" destId="{B324E593-77B2-418A-8AFD-E5E539358EFE}" srcOrd="0" destOrd="0" parTransId="{F0F08D60-96FC-4381-AE2E-0ABF79B8E089}" sibTransId="{679D098D-DC6B-40C8-AE96-4B9BFCEB1B7F}"/>
    <dgm:cxn modelId="{BB49F7D7-13BA-4A6C-948A-86B36A77171F}" type="presOf" srcId="{B324E593-77B2-418A-8AFD-E5E539358EFE}" destId="{35C6A44E-3847-414C-9749-B3D2B7018C7A}" srcOrd="0" destOrd="0" presId="urn:microsoft.com/office/officeart/2005/8/layout/vList2"/>
    <dgm:cxn modelId="{55A9DDE8-9312-41E7-9580-BD79252B5ADD}" type="presOf" srcId="{F542FE05-FCB4-44CD-8099-5002D4FA1E13}" destId="{3B45AEF7-ABA2-4270-87AE-110D7F66BA00}" srcOrd="0" destOrd="0" presId="urn:microsoft.com/office/officeart/2005/8/layout/vList2"/>
    <dgm:cxn modelId="{9C2090AD-AC41-4168-A604-9CBD869E89CB}" type="presParOf" srcId="{3B45AEF7-ABA2-4270-87AE-110D7F66BA00}" destId="{35C6A44E-3847-414C-9749-B3D2B7018C7A}"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B637882-8DDF-4825-9BF5-BF72796C881E}" type="doc">
      <dgm:prSet loTypeId="urn:microsoft.com/office/officeart/2005/8/layout/lProcess3" loCatId="process" qsTypeId="urn:microsoft.com/office/officeart/2005/8/quickstyle/simple1" qsCatId="simple" csTypeId="urn:microsoft.com/office/officeart/2005/8/colors/accent1_2" csCatId="accent1" phldr="1"/>
      <dgm:spPr/>
      <dgm:t>
        <a:bodyPr/>
        <a:lstStyle/>
        <a:p>
          <a:endParaRPr lang="es-CO"/>
        </a:p>
      </dgm:t>
    </dgm:pt>
    <dgm:pt modelId="{054C2AF5-1FE4-4E7B-B719-D173DEC72467}">
      <dgm:prSet/>
      <dgm:spPr/>
      <dgm:t>
        <a:bodyPr/>
        <a:lstStyle/>
        <a:p>
          <a:pPr rtl="0"/>
          <a:r>
            <a:rPr lang="es-CO" u="sng" dirty="0" smtClean="0"/>
            <a:t>la purificación del santuario</a:t>
          </a:r>
          <a:r>
            <a:rPr lang="es-CO" dirty="0" smtClean="0"/>
            <a:t> que se llevaba a cabo en el cielo, y tuvo una decidida relación con el pueblo de Dios sobre la tierra; </a:t>
          </a:r>
          <a:endParaRPr lang="es-CO" dirty="0"/>
        </a:p>
      </dgm:t>
    </dgm:pt>
    <dgm:pt modelId="{83A9EF76-853A-49ED-873E-A5DB5D69BFA4}" type="parTrans" cxnId="{FE95315D-FF49-4C10-8715-B052E77980C7}">
      <dgm:prSet/>
      <dgm:spPr/>
      <dgm:t>
        <a:bodyPr/>
        <a:lstStyle/>
        <a:p>
          <a:endParaRPr lang="es-CO"/>
        </a:p>
      </dgm:t>
    </dgm:pt>
    <dgm:pt modelId="{7DE228D9-F1D2-4D6B-9160-CBCA77DE0A3E}" type="sibTrans" cxnId="{FE95315D-FF49-4C10-8715-B052E77980C7}">
      <dgm:prSet/>
      <dgm:spPr/>
      <dgm:t>
        <a:bodyPr/>
        <a:lstStyle/>
        <a:p>
          <a:endParaRPr lang="es-CO"/>
        </a:p>
      </dgm:t>
    </dgm:pt>
    <dgm:pt modelId="{7609A695-4A26-44C2-825E-41F710AE27B2}">
      <dgm:prSet/>
      <dgm:spPr/>
      <dgm:t>
        <a:bodyPr/>
        <a:lstStyle/>
        <a:p>
          <a:pPr rtl="0"/>
          <a:r>
            <a:rPr lang="es-CO" dirty="0" smtClean="0"/>
            <a:t>[también con] </a:t>
          </a:r>
          <a:r>
            <a:rPr lang="es-CO" u="sng" dirty="0" smtClean="0"/>
            <a:t>los mensajes del primero</a:t>
          </a:r>
          <a:r>
            <a:rPr lang="es-CO" dirty="0" smtClean="0"/>
            <a:t>, </a:t>
          </a:r>
          <a:r>
            <a:rPr lang="es-CO" u="sng" dirty="0" smtClean="0"/>
            <a:t>segundo</a:t>
          </a:r>
          <a:r>
            <a:rPr lang="es-CO" dirty="0" smtClean="0"/>
            <a:t>, y </a:t>
          </a:r>
          <a:r>
            <a:rPr lang="es-CO" u="sng" dirty="0" smtClean="0"/>
            <a:t>tercer ángel</a:t>
          </a:r>
          <a:r>
            <a:rPr lang="es-CO" dirty="0" smtClean="0"/>
            <a:t>, y desplegó el estandarte en el cual estaba inscrito: "</a:t>
          </a:r>
          <a:r>
            <a:rPr lang="es-CO" b="1" u="sng" dirty="0" smtClean="0"/>
            <a:t>Los mandamientos de Dios y la fe de Jesús</a:t>
          </a:r>
          <a:r>
            <a:rPr lang="es-CO" dirty="0" smtClean="0"/>
            <a:t>". </a:t>
          </a:r>
          <a:endParaRPr lang="es-CO" dirty="0"/>
        </a:p>
      </dgm:t>
    </dgm:pt>
    <dgm:pt modelId="{90704E49-2726-4920-856E-870812795894}" type="parTrans" cxnId="{B760A227-A8A8-43DA-985A-0A92602F9F30}">
      <dgm:prSet/>
      <dgm:spPr/>
      <dgm:t>
        <a:bodyPr/>
        <a:lstStyle/>
        <a:p>
          <a:endParaRPr lang="es-CO"/>
        </a:p>
      </dgm:t>
    </dgm:pt>
    <dgm:pt modelId="{B3D0102D-1C0F-4E3D-BD08-4F84F1CA97EB}" type="sibTrans" cxnId="{B760A227-A8A8-43DA-985A-0A92602F9F30}">
      <dgm:prSet/>
      <dgm:spPr/>
      <dgm:t>
        <a:bodyPr/>
        <a:lstStyle/>
        <a:p>
          <a:endParaRPr lang="es-CO"/>
        </a:p>
      </dgm:t>
    </dgm:pt>
    <dgm:pt modelId="{CD17A356-D33A-40A0-8B65-8DB5B18A4D71}" type="pres">
      <dgm:prSet presAssocID="{1B637882-8DDF-4825-9BF5-BF72796C881E}" presName="Name0" presStyleCnt="0">
        <dgm:presLayoutVars>
          <dgm:chPref val="3"/>
          <dgm:dir/>
          <dgm:animLvl val="lvl"/>
          <dgm:resizeHandles/>
        </dgm:presLayoutVars>
      </dgm:prSet>
      <dgm:spPr/>
      <dgm:t>
        <a:bodyPr/>
        <a:lstStyle/>
        <a:p>
          <a:endParaRPr lang="es-CO"/>
        </a:p>
      </dgm:t>
    </dgm:pt>
    <dgm:pt modelId="{5AEAFAB2-A509-4423-B858-2F7547ECA8A6}" type="pres">
      <dgm:prSet presAssocID="{054C2AF5-1FE4-4E7B-B719-D173DEC72467}" presName="horFlow" presStyleCnt="0"/>
      <dgm:spPr/>
    </dgm:pt>
    <dgm:pt modelId="{EF9EAECC-800E-4AF0-877A-A31F5B1748A9}" type="pres">
      <dgm:prSet presAssocID="{054C2AF5-1FE4-4E7B-B719-D173DEC72467}" presName="bigChev" presStyleLbl="node1" presStyleIdx="0" presStyleCnt="2" custScaleX="244391"/>
      <dgm:spPr/>
      <dgm:t>
        <a:bodyPr/>
        <a:lstStyle/>
        <a:p>
          <a:endParaRPr lang="es-CO"/>
        </a:p>
      </dgm:t>
    </dgm:pt>
    <dgm:pt modelId="{DCF0BC4D-1079-4C68-90AC-7DBB6CC21B52}" type="pres">
      <dgm:prSet presAssocID="{054C2AF5-1FE4-4E7B-B719-D173DEC72467}" presName="vSp" presStyleCnt="0"/>
      <dgm:spPr/>
    </dgm:pt>
    <dgm:pt modelId="{D330F544-FA25-4AA6-99B8-733F1ACDE534}" type="pres">
      <dgm:prSet presAssocID="{7609A695-4A26-44C2-825E-41F710AE27B2}" presName="horFlow" presStyleCnt="0"/>
      <dgm:spPr/>
    </dgm:pt>
    <dgm:pt modelId="{4F7DCEB0-D0DE-45A9-8C9C-909959A509C0}" type="pres">
      <dgm:prSet presAssocID="{7609A695-4A26-44C2-825E-41F710AE27B2}" presName="bigChev" presStyleLbl="node1" presStyleIdx="1" presStyleCnt="2" custScaleX="244391"/>
      <dgm:spPr/>
      <dgm:t>
        <a:bodyPr/>
        <a:lstStyle/>
        <a:p>
          <a:endParaRPr lang="es-CO"/>
        </a:p>
      </dgm:t>
    </dgm:pt>
  </dgm:ptLst>
  <dgm:cxnLst>
    <dgm:cxn modelId="{7F783FF2-5091-4CD8-A5A1-00B210298E55}" type="presOf" srcId="{7609A695-4A26-44C2-825E-41F710AE27B2}" destId="{4F7DCEB0-D0DE-45A9-8C9C-909959A509C0}" srcOrd="0" destOrd="0" presId="urn:microsoft.com/office/officeart/2005/8/layout/lProcess3"/>
    <dgm:cxn modelId="{2509B846-528E-419E-8FBB-A0993C2087DD}" type="presOf" srcId="{1B637882-8DDF-4825-9BF5-BF72796C881E}" destId="{CD17A356-D33A-40A0-8B65-8DB5B18A4D71}" srcOrd="0" destOrd="0" presId="urn:microsoft.com/office/officeart/2005/8/layout/lProcess3"/>
    <dgm:cxn modelId="{FE95315D-FF49-4C10-8715-B052E77980C7}" srcId="{1B637882-8DDF-4825-9BF5-BF72796C881E}" destId="{054C2AF5-1FE4-4E7B-B719-D173DEC72467}" srcOrd="0" destOrd="0" parTransId="{83A9EF76-853A-49ED-873E-A5DB5D69BFA4}" sibTransId="{7DE228D9-F1D2-4D6B-9160-CBCA77DE0A3E}"/>
    <dgm:cxn modelId="{1A1D0FF3-1AE7-4EEA-9EAD-890FA7D91C73}" type="presOf" srcId="{054C2AF5-1FE4-4E7B-B719-D173DEC72467}" destId="{EF9EAECC-800E-4AF0-877A-A31F5B1748A9}" srcOrd="0" destOrd="0" presId="urn:microsoft.com/office/officeart/2005/8/layout/lProcess3"/>
    <dgm:cxn modelId="{B760A227-A8A8-43DA-985A-0A92602F9F30}" srcId="{1B637882-8DDF-4825-9BF5-BF72796C881E}" destId="{7609A695-4A26-44C2-825E-41F710AE27B2}" srcOrd="1" destOrd="0" parTransId="{90704E49-2726-4920-856E-870812795894}" sibTransId="{B3D0102D-1C0F-4E3D-BD08-4F84F1CA97EB}"/>
    <dgm:cxn modelId="{C5DD8A0C-B10B-4413-96D5-5ADEF160CBDA}" type="presParOf" srcId="{CD17A356-D33A-40A0-8B65-8DB5B18A4D71}" destId="{5AEAFAB2-A509-4423-B858-2F7547ECA8A6}" srcOrd="0" destOrd="0" presId="urn:microsoft.com/office/officeart/2005/8/layout/lProcess3"/>
    <dgm:cxn modelId="{0E276534-C31E-4B35-BE3C-E2552A7B2CAB}" type="presParOf" srcId="{5AEAFAB2-A509-4423-B858-2F7547ECA8A6}" destId="{EF9EAECC-800E-4AF0-877A-A31F5B1748A9}" srcOrd="0" destOrd="0" presId="urn:microsoft.com/office/officeart/2005/8/layout/lProcess3"/>
    <dgm:cxn modelId="{27A15241-1431-4B43-B7B4-108C135DA84D}" type="presParOf" srcId="{CD17A356-D33A-40A0-8B65-8DB5B18A4D71}" destId="{DCF0BC4D-1079-4C68-90AC-7DBB6CC21B52}" srcOrd="1" destOrd="0" presId="urn:microsoft.com/office/officeart/2005/8/layout/lProcess3"/>
    <dgm:cxn modelId="{313D8AD8-7B25-4002-9791-469E26477076}" type="presParOf" srcId="{CD17A356-D33A-40A0-8B65-8DB5B18A4D71}" destId="{D330F544-FA25-4AA6-99B8-733F1ACDE534}" srcOrd="2" destOrd="0" presId="urn:microsoft.com/office/officeart/2005/8/layout/lProcess3"/>
    <dgm:cxn modelId="{FF8F4BA8-C13C-4388-BCDE-1DC6CF68C95B}" type="presParOf" srcId="{D330F544-FA25-4AA6-99B8-733F1ACDE534}" destId="{4F7DCEB0-D0DE-45A9-8C9C-909959A509C0}" srcOrd="0" destOrd="0" presId="urn:microsoft.com/office/officeart/2005/8/layout/lProcess3"/>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22DA2EC-7710-49C5-A308-1F3FCE30398C}" type="doc">
      <dgm:prSet loTypeId="urn:microsoft.com/office/officeart/2005/8/layout/lProcess3" loCatId="process" qsTypeId="urn:microsoft.com/office/officeart/2005/8/quickstyle/simple1" qsCatId="simple" csTypeId="urn:microsoft.com/office/officeart/2005/8/colors/accent1_2" csCatId="accent1" phldr="1"/>
      <dgm:spPr/>
      <dgm:t>
        <a:bodyPr/>
        <a:lstStyle/>
        <a:p>
          <a:endParaRPr lang="es-CO"/>
        </a:p>
      </dgm:t>
    </dgm:pt>
    <dgm:pt modelId="{99041477-2B70-45C9-8D2F-F6BAF13C4BC3}">
      <dgm:prSet/>
      <dgm:spPr/>
      <dgm:t>
        <a:bodyPr/>
        <a:lstStyle/>
        <a:p>
          <a:pPr rtl="0"/>
          <a:r>
            <a:rPr lang="es-CO" dirty="0" smtClean="0"/>
            <a:t>1). </a:t>
          </a:r>
          <a:r>
            <a:rPr lang="es-CO" u="sng" dirty="0" smtClean="0"/>
            <a:t>el templo de Dios</a:t>
          </a:r>
          <a:r>
            <a:rPr lang="es-CO" dirty="0" smtClean="0"/>
            <a:t>, visto en el cielo por su pueblo amante de la verdad, </a:t>
          </a:r>
          <a:r>
            <a:rPr lang="es-CO" b="1" u="sng" dirty="0" smtClean="0"/>
            <a:t>(Apoc.11:19). </a:t>
          </a:r>
          <a:endParaRPr lang="es-CO" b="1" u="sng" dirty="0"/>
        </a:p>
      </dgm:t>
    </dgm:pt>
    <dgm:pt modelId="{AB9F5D70-994B-4A80-AC7B-2133E28BBF65}" type="parTrans" cxnId="{AC000B36-B451-4C4A-8A43-34203F4DC141}">
      <dgm:prSet/>
      <dgm:spPr/>
      <dgm:t>
        <a:bodyPr/>
        <a:lstStyle/>
        <a:p>
          <a:endParaRPr lang="es-CO"/>
        </a:p>
      </dgm:t>
    </dgm:pt>
    <dgm:pt modelId="{5D64F5D6-9E59-48C6-834A-9C1730129201}" type="sibTrans" cxnId="{AC000B36-B451-4C4A-8A43-34203F4DC141}">
      <dgm:prSet/>
      <dgm:spPr/>
      <dgm:t>
        <a:bodyPr/>
        <a:lstStyle/>
        <a:p>
          <a:endParaRPr lang="es-CO"/>
        </a:p>
      </dgm:t>
    </dgm:pt>
    <dgm:pt modelId="{250295FA-6494-4718-8E71-2238CB2E5C47}">
      <dgm:prSet/>
      <dgm:spPr/>
      <dgm:t>
        <a:bodyPr/>
        <a:lstStyle/>
        <a:p>
          <a:pPr rtl="0"/>
          <a:r>
            <a:rPr lang="es-CO" dirty="0" smtClean="0"/>
            <a:t>2). y </a:t>
          </a:r>
          <a:r>
            <a:rPr lang="es-CO" u="sng" dirty="0" smtClean="0"/>
            <a:t>el arca que contenía la ley de dios</a:t>
          </a:r>
          <a:r>
            <a:rPr lang="es-CO" dirty="0" smtClean="0"/>
            <a:t>. </a:t>
          </a:r>
          <a:r>
            <a:rPr lang="es-CO" u="sng" dirty="0" smtClean="0"/>
            <a:t>la luz del día de reposo del cuarto mandamiento</a:t>
          </a:r>
          <a:r>
            <a:rPr lang="es-CO" dirty="0" smtClean="0"/>
            <a:t> resplandeció con sus fuertes rayos en el camino de los transgresores de la ley</a:t>
          </a:r>
          <a:r>
            <a:rPr lang="es-CO" b="0" u="none" dirty="0" smtClean="0"/>
            <a:t> divina </a:t>
          </a:r>
          <a:r>
            <a:rPr lang="es-CO" b="1" u="sng" dirty="0" smtClean="0"/>
            <a:t>(Deut.10:5).</a:t>
          </a:r>
          <a:endParaRPr lang="es-CO" b="1" u="sng" dirty="0"/>
        </a:p>
      </dgm:t>
    </dgm:pt>
    <dgm:pt modelId="{F98678AF-8C2E-47FD-A821-C5892DC9CC3B}" type="parTrans" cxnId="{FA4B2525-EC8C-4687-98C6-E4675C4524BD}">
      <dgm:prSet/>
      <dgm:spPr/>
      <dgm:t>
        <a:bodyPr/>
        <a:lstStyle/>
        <a:p>
          <a:endParaRPr lang="es-CO"/>
        </a:p>
      </dgm:t>
    </dgm:pt>
    <dgm:pt modelId="{9C90A580-9FA6-486C-AECB-6836014C5E83}" type="sibTrans" cxnId="{FA4B2525-EC8C-4687-98C6-E4675C4524BD}">
      <dgm:prSet/>
      <dgm:spPr/>
      <dgm:t>
        <a:bodyPr/>
        <a:lstStyle/>
        <a:p>
          <a:endParaRPr lang="es-CO"/>
        </a:p>
      </dgm:t>
    </dgm:pt>
    <dgm:pt modelId="{4A5C1697-95B7-4D07-82A4-EF3B2ACEF851}" type="pres">
      <dgm:prSet presAssocID="{922DA2EC-7710-49C5-A308-1F3FCE30398C}" presName="Name0" presStyleCnt="0">
        <dgm:presLayoutVars>
          <dgm:chPref val="3"/>
          <dgm:dir/>
          <dgm:animLvl val="lvl"/>
          <dgm:resizeHandles/>
        </dgm:presLayoutVars>
      </dgm:prSet>
      <dgm:spPr/>
      <dgm:t>
        <a:bodyPr/>
        <a:lstStyle/>
        <a:p>
          <a:endParaRPr lang="es-CO"/>
        </a:p>
      </dgm:t>
    </dgm:pt>
    <dgm:pt modelId="{1646FF83-9935-4FA2-9CA3-4D64B054FE6E}" type="pres">
      <dgm:prSet presAssocID="{99041477-2B70-45C9-8D2F-F6BAF13C4BC3}" presName="horFlow" presStyleCnt="0"/>
      <dgm:spPr/>
    </dgm:pt>
    <dgm:pt modelId="{43071F47-46D0-4EBD-920B-193DC635D734}" type="pres">
      <dgm:prSet presAssocID="{99041477-2B70-45C9-8D2F-F6BAF13C4BC3}" presName="bigChev" presStyleLbl="node1" presStyleIdx="0" presStyleCnt="2" custScaleX="212008"/>
      <dgm:spPr/>
      <dgm:t>
        <a:bodyPr/>
        <a:lstStyle/>
        <a:p>
          <a:endParaRPr lang="es-CO"/>
        </a:p>
      </dgm:t>
    </dgm:pt>
    <dgm:pt modelId="{66E812F6-D27D-45D8-B879-12BFA4788B3A}" type="pres">
      <dgm:prSet presAssocID="{99041477-2B70-45C9-8D2F-F6BAF13C4BC3}" presName="vSp" presStyleCnt="0"/>
      <dgm:spPr/>
    </dgm:pt>
    <dgm:pt modelId="{AB75010D-2733-4E93-B2A3-E1A42728B00F}" type="pres">
      <dgm:prSet presAssocID="{250295FA-6494-4718-8E71-2238CB2E5C47}" presName="horFlow" presStyleCnt="0"/>
      <dgm:spPr/>
    </dgm:pt>
    <dgm:pt modelId="{F2434443-FC3E-4831-911B-D80B3ABE5D83}" type="pres">
      <dgm:prSet presAssocID="{250295FA-6494-4718-8E71-2238CB2E5C47}" presName="bigChev" presStyleLbl="node1" presStyleIdx="1" presStyleCnt="2" custScaleX="212008" custScaleY="133568"/>
      <dgm:spPr/>
      <dgm:t>
        <a:bodyPr/>
        <a:lstStyle/>
        <a:p>
          <a:endParaRPr lang="es-CO"/>
        </a:p>
      </dgm:t>
    </dgm:pt>
  </dgm:ptLst>
  <dgm:cxnLst>
    <dgm:cxn modelId="{96D44D48-FE7D-46D8-9F84-37C03D97D98C}" type="presOf" srcId="{922DA2EC-7710-49C5-A308-1F3FCE30398C}" destId="{4A5C1697-95B7-4D07-82A4-EF3B2ACEF851}" srcOrd="0" destOrd="0" presId="urn:microsoft.com/office/officeart/2005/8/layout/lProcess3"/>
    <dgm:cxn modelId="{712C2811-A857-46A7-BC4D-553FD8796990}" type="presOf" srcId="{250295FA-6494-4718-8E71-2238CB2E5C47}" destId="{F2434443-FC3E-4831-911B-D80B3ABE5D83}" srcOrd="0" destOrd="0" presId="urn:microsoft.com/office/officeart/2005/8/layout/lProcess3"/>
    <dgm:cxn modelId="{AC000B36-B451-4C4A-8A43-34203F4DC141}" srcId="{922DA2EC-7710-49C5-A308-1F3FCE30398C}" destId="{99041477-2B70-45C9-8D2F-F6BAF13C4BC3}" srcOrd="0" destOrd="0" parTransId="{AB9F5D70-994B-4A80-AC7B-2133E28BBF65}" sibTransId="{5D64F5D6-9E59-48C6-834A-9C1730129201}"/>
    <dgm:cxn modelId="{D830790B-4FE8-4FEC-BB29-BABE16853111}" type="presOf" srcId="{99041477-2B70-45C9-8D2F-F6BAF13C4BC3}" destId="{43071F47-46D0-4EBD-920B-193DC635D734}" srcOrd="0" destOrd="0" presId="urn:microsoft.com/office/officeart/2005/8/layout/lProcess3"/>
    <dgm:cxn modelId="{FA4B2525-EC8C-4687-98C6-E4675C4524BD}" srcId="{922DA2EC-7710-49C5-A308-1F3FCE30398C}" destId="{250295FA-6494-4718-8E71-2238CB2E5C47}" srcOrd="1" destOrd="0" parTransId="{F98678AF-8C2E-47FD-A821-C5892DC9CC3B}" sibTransId="{9C90A580-9FA6-486C-AECB-6836014C5E83}"/>
    <dgm:cxn modelId="{5EEED403-A35B-4379-90BD-1AD338787623}" type="presParOf" srcId="{4A5C1697-95B7-4D07-82A4-EF3B2ACEF851}" destId="{1646FF83-9935-4FA2-9CA3-4D64B054FE6E}" srcOrd="0" destOrd="0" presId="urn:microsoft.com/office/officeart/2005/8/layout/lProcess3"/>
    <dgm:cxn modelId="{2CF422B0-3C89-468E-A7C8-7445EFCB5532}" type="presParOf" srcId="{1646FF83-9935-4FA2-9CA3-4D64B054FE6E}" destId="{43071F47-46D0-4EBD-920B-193DC635D734}" srcOrd="0" destOrd="0" presId="urn:microsoft.com/office/officeart/2005/8/layout/lProcess3"/>
    <dgm:cxn modelId="{FCA95651-A271-4BA0-8CC1-CBDBCDD5D78E}" type="presParOf" srcId="{4A5C1697-95B7-4D07-82A4-EF3B2ACEF851}" destId="{66E812F6-D27D-45D8-B879-12BFA4788B3A}" srcOrd="1" destOrd="0" presId="urn:microsoft.com/office/officeart/2005/8/layout/lProcess3"/>
    <dgm:cxn modelId="{25C730CE-3A14-4B97-B50D-BB666101FD88}" type="presParOf" srcId="{4A5C1697-95B7-4D07-82A4-EF3B2ACEF851}" destId="{AB75010D-2733-4E93-B2A3-E1A42728B00F}" srcOrd="2" destOrd="0" presId="urn:microsoft.com/office/officeart/2005/8/layout/lProcess3"/>
    <dgm:cxn modelId="{D0985F67-A594-4165-BD77-233BF7806A6E}" type="presParOf" srcId="{AB75010D-2733-4E93-B2A3-E1A42728B00F}" destId="{F2434443-FC3E-4831-911B-D80B3ABE5D83}" srcOrd="0" destOrd="0" presId="urn:microsoft.com/office/officeart/2005/8/layout/lProcess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690A16E-C1C8-4D52-9167-42D89D108E30}"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42E2D1D2-D1B9-4649-85FF-AE08B26793F4}">
      <dgm:prSet/>
      <dgm:spPr>
        <a:solidFill>
          <a:srgbClr val="002060"/>
        </a:solidFill>
      </dgm:spPr>
      <dgm:t>
        <a:bodyPr/>
        <a:lstStyle/>
        <a:p>
          <a:pPr rtl="0"/>
          <a:r>
            <a:rPr lang="es-CO" b="1" dirty="0" smtClean="0"/>
            <a:t>EL MENSAJE DEL PRIMER ANGEL</a:t>
          </a:r>
          <a:endParaRPr lang="es-CO" dirty="0"/>
        </a:p>
      </dgm:t>
    </dgm:pt>
    <dgm:pt modelId="{A9BF5A3F-955B-49C6-ABF9-A214FF4D2262}" type="parTrans" cxnId="{67158C38-2BDE-4D68-9EA3-4AA1DE4F9747}">
      <dgm:prSet/>
      <dgm:spPr/>
      <dgm:t>
        <a:bodyPr/>
        <a:lstStyle/>
        <a:p>
          <a:endParaRPr lang="es-CO"/>
        </a:p>
      </dgm:t>
    </dgm:pt>
    <dgm:pt modelId="{4707FC87-DCD5-439D-89A8-670419C376E7}" type="sibTrans" cxnId="{67158C38-2BDE-4D68-9EA3-4AA1DE4F9747}">
      <dgm:prSet/>
      <dgm:spPr/>
      <dgm:t>
        <a:bodyPr/>
        <a:lstStyle/>
        <a:p>
          <a:endParaRPr lang="es-CO"/>
        </a:p>
      </dgm:t>
    </dgm:pt>
    <dgm:pt modelId="{E52029C8-F201-4C4C-A1D0-1347BCEB3D54}" type="pres">
      <dgm:prSet presAssocID="{D690A16E-C1C8-4D52-9167-42D89D108E30}" presName="linear" presStyleCnt="0">
        <dgm:presLayoutVars>
          <dgm:animLvl val="lvl"/>
          <dgm:resizeHandles val="exact"/>
        </dgm:presLayoutVars>
      </dgm:prSet>
      <dgm:spPr/>
      <dgm:t>
        <a:bodyPr/>
        <a:lstStyle/>
        <a:p>
          <a:endParaRPr lang="es-CO"/>
        </a:p>
      </dgm:t>
    </dgm:pt>
    <dgm:pt modelId="{82777103-3BD8-4A99-AD2B-1BDA364EE9DF}" type="pres">
      <dgm:prSet presAssocID="{42E2D1D2-D1B9-4649-85FF-AE08B26793F4}" presName="parentText" presStyleLbl="node1" presStyleIdx="0" presStyleCnt="1">
        <dgm:presLayoutVars>
          <dgm:chMax val="0"/>
          <dgm:bulletEnabled val="1"/>
        </dgm:presLayoutVars>
      </dgm:prSet>
      <dgm:spPr/>
      <dgm:t>
        <a:bodyPr/>
        <a:lstStyle/>
        <a:p>
          <a:endParaRPr lang="es-CO"/>
        </a:p>
      </dgm:t>
    </dgm:pt>
  </dgm:ptLst>
  <dgm:cxnLst>
    <dgm:cxn modelId="{F07DBBFF-A085-48A9-BF53-78A317033689}" type="presOf" srcId="{D690A16E-C1C8-4D52-9167-42D89D108E30}" destId="{E52029C8-F201-4C4C-A1D0-1347BCEB3D54}" srcOrd="0" destOrd="0" presId="urn:microsoft.com/office/officeart/2005/8/layout/vList2"/>
    <dgm:cxn modelId="{2181EF26-8C3F-4885-BBD3-9B8ECA5E1F60}" type="presOf" srcId="{42E2D1D2-D1B9-4649-85FF-AE08B26793F4}" destId="{82777103-3BD8-4A99-AD2B-1BDA364EE9DF}" srcOrd="0" destOrd="0" presId="urn:microsoft.com/office/officeart/2005/8/layout/vList2"/>
    <dgm:cxn modelId="{67158C38-2BDE-4D68-9EA3-4AA1DE4F9747}" srcId="{D690A16E-C1C8-4D52-9167-42D89D108E30}" destId="{42E2D1D2-D1B9-4649-85FF-AE08B26793F4}" srcOrd="0" destOrd="0" parTransId="{A9BF5A3F-955B-49C6-ABF9-A214FF4D2262}" sibTransId="{4707FC87-DCD5-439D-89A8-670419C376E7}"/>
    <dgm:cxn modelId="{8F29A10A-5F6E-40B0-9032-8D1826CCC1C2}" type="presParOf" srcId="{E52029C8-F201-4C4C-A1D0-1347BCEB3D54}" destId="{82777103-3BD8-4A99-AD2B-1BDA364EE9DF}"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7175AC0C-BC34-4151-A81A-B40DE8857317}"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C8D2FDFF-BA42-4894-A3E3-9CD0464F023F}">
      <dgm:prSet/>
      <dgm:spPr>
        <a:solidFill>
          <a:srgbClr val="002060"/>
        </a:solidFill>
      </dgm:spPr>
      <dgm:t>
        <a:bodyPr/>
        <a:lstStyle/>
        <a:p>
          <a:pPr rtl="0"/>
          <a:r>
            <a:rPr lang="es-CO" b="1" dirty="0" smtClean="0"/>
            <a:t>EL MENSAJE DEL SEGUNDO ANGEL</a:t>
          </a:r>
          <a:endParaRPr lang="es-CO" dirty="0"/>
        </a:p>
      </dgm:t>
    </dgm:pt>
    <dgm:pt modelId="{021BBE6B-5ED4-4775-AC63-AC32BA6220A8}" type="parTrans" cxnId="{8C6C4794-B6F2-48CC-8446-E34CFAC4A2FC}">
      <dgm:prSet/>
      <dgm:spPr/>
      <dgm:t>
        <a:bodyPr/>
        <a:lstStyle/>
        <a:p>
          <a:endParaRPr lang="es-CO"/>
        </a:p>
      </dgm:t>
    </dgm:pt>
    <dgm:pt modelId="{9FAB6215-7DD7-4E61-944E-AD8986748F26}" type="sibTrans" cxnId="{8C6C4794-B6F2-48CC-8446-E34CFAC4A2FC}">
      <dgm:prSet/>
      <dgm:spPr/>
      <dgm:t>
        <a:bodyPr/>
        <a:lstStyle/>
        <a:p>
          <a:endParaRPr lang="es-CO"/>
        </a:p>
      </dgm:t>
    </dgm:pt>
    <dgm:pt modelId="{8234A5FF-B070-42D0-8181-4BB625CE27CC}" type="pres">
      <dgm:prSet presAssocID="{7175AC0C-BC34-4151-A81A-B40DE8857317}" presName="linear" presStyleCnt="0">
        <dgm:presLayoutVars>
          <dgm:animLvl val="lvl"/>
          <dgm:resizeHandles val="exact"/>
        </dgm:presLayoutVars>
      </dgm:prSet>
      <dgm:spPr/>
      <dgm:t>
        <a:bodyPr/>
        <a:lstStyle/>
        <a:p>
          <a:endParaRPr lang="es-CO"/>
        </a:p>
      </dgm:t>
    </dgm:pt>
    <dgm:pt modelId="{0FBCFD04-3DA4-4D10-8BBF-1E71853E1789}" type="pres">
      <dgm:prSet presAssocID="{C8D2FDFF-BA42-4894-A3E3-9CD0464F023F}" presName="parentText" presStyleLbl="node1" presStyleIdx="0" presStyleCnt="1">
        <dgm:presLayoutVars>
          <dgm:chMax val="0"/>
          <dgm:bulletEnabled val="1"/>
        </dgm:presLayoutVars>
      </dgm:prSet>
      <dgm:spPr/>
      <dgm:t>
        <a:bodyPr/>
        <a:lstStyle/>
        <a:p>
          <a:endParaRPr lang="es-CO"/>
        </a:p>
      </dgm:t>
    </dgm:pt>
  </dgm:ptLst>
  <dgm:cxnLst>
    <dgm:cxn modelId="{7D0829BB-9414-4384-AE2D-3F870206EDAD}" type="presOf" srcId="{C8D2FDFF-BA42-4894-A3E3-9CD0464F023F}" destId="{0FBCFD04-3DA4-4D10-8BBF-1E71853E1789}" srcOrd="0" destOrd="0" presId="urn:microsoft.com/office/officeart/2005/8/layout/vList2"/>
    <dgm:cxn modelId="{B46C67BD-4D4A-4AF7-8689-99062151E967}" type="presOf" srcId="{7175AC0C-BC34-4151-A81A-B40DE8857317}" destId="{8234A5FF-B070-42D0-8181-4BB625CE27CC}" srcOrd="0" destOrd="0" presId="urn:microsoft.com/office/officeart/2005/8/layout/vList2"/>
    <dgm:cxn modelId="{8C6C4794-B6F2-48CC-8446-E34CFAC4A2FC}" srcId="{7175AC0C-BC34-4151-A81A-B40DE8857317}" destId="{C8D2FDFF-BA42-4894-A3E3-9CD0464F023F}" srcOrd="0" destOrd="0" parTransId="{021BBE6B-5ED4-4775-AC63-AC32BA6220A8}" sibTransId="{9FAB6215-7DD7-4E61-944E-AD8986748F26}"/>
    <dgm:cxn modelId="{D1987965-6399-4434-8DAD-B7538D700B6B}" type="presParOf" srcId="{8234A5FF-B070-42D0-8181-4BB625CE27CC}" destId="{0FBCFD04-3DA4-4D10-8BBF-1E71853E1789}"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00C68B7C-D425-40C0-97C2-A9023325D463}"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B3F5E51F-8F27-49DA-9B6F-9EC71E3CAAFA}">
      <dgm:prSet/>
      <dgm:spPr>
        <a:solidFill>
          <a:srgbClr val="002060"/>
        </a:solidFill>
      </dgm:spPr>
      <dgm:t>
        <a:bodyPr/>
        <a:lstStyle/>
        <a:p>
          <a:pPr algn="ctr" rtl="0"/>
          <a:r>
            <a:rPr lang="es-CO" b="1" dirty="0" smtClean="0"/>
            <a:t>EL SANTUARIO CELESTIAL, EL ARCA,</a:t>
          </a:r>
          <a:r>
            <a:rPr lang="es-CO" dirty="0" smtClean="0"/>
            <a:t/>
          </a:r>
          <a:br>
            <a:rPr lang="es-CO" dirty="0" smtClean="0"/>
          </a:br>
          <a:r>
            <a:rPr lang="es-CO" b="1" dirty="0" smtClean="0"/>
            <a:t>Y LA INMUTABLE LEY DE DIOS</a:t>
          </a:r>
          <a:endParaRPr lang="es-CO" dirty="0"/>
        </a:p>
      </dgm:t>
    </dgm:pt>
    <dgm:pt modelId="{05D1CC98-1B2C-4649-BC9E-44004B9D10F9}" type="parTrans" cxnId="{4BD02E3D-4C58-4FDC-B60A-4AA23FB75464}">
      <dgm:prSet/>
      <dgm:spPr/>
      <dgm:t>
        <a:bodyPr/>
        <a:lstStyle/>
        <a:p>
          <a:endParaRPr lang="es-CO"/>
        </a:p>
      </dgm:t>
    </dgm:pt>
    <dgm:pt modelId="{D43BA293-4F96-448D-A707-3A118710C305}" type="sibTrans" cxnId="{4BD02E3D-4C58-4FDC-B60A-4AA23FB75464}">
      <dgm:prSet/>
      <dgm:spPr/>
      <dgm:t>
        <a:bodyPr/>
        <a:lstStyle/>
        <a:p>
          <a:endParaRPr lang="es-CO"/>
        </a:p>
      </dgm:t>
    </dgm:pt>
    <dgm:pt modelId="{B5B7317B-F6FE-40E0-8A58-6FADA521B0EC}" type="pres">
      <dgm:prSet presAssocID="{00C68B7C-D425-40C0-97C2-A9023325D463}" presName="linear" presStyleCnt="0">
        <dgm:presLayoutVars>
          <dgm:animLvl val="lvl"/>
          <dgm:resizeHandles val="exact"/>
        </dgm:presLayoutVars>
      </dgm:prSet>
      <dgm:spPr/>
      <dgm:t>
        <a:bodyPr/>
        <a:lstStyle/>
        <a:p>
          <a:endParaRPr lang="es-CO"/>
        </a:p>
      </dgm:t>
    </dgm:pt>
    <dgm:pt modelId="{608C9EC9-A18C-489C-A704-051B2B3E11D2}" type="pres">
      <dgm:prSet presAssocID="{B3F5E51F-8F27-49DA-9B6F-9EC71E3CAAFA}" presName="parentText" presStyleLbl="node1" presStyleIdx="0" presStyleCnt="1">
        <dgm:presLayoutVars>
          <dgm:chMax val="0"/>
          <dgm:bulletEnabled val="1"/>
        </dgm:presLayoutVars>
      </dgm:prSet>
      <dgm:spPr/>
      <dgm:t>
        <a:bodyPr/>
        <a:lstStyle/>
        <a:p>
          <a:endParaRPr lang="es-CO"/>
        </a:p>
      </dgm:t>
    </dgm:pt>
  </dgm:ptLst>
  <dgm:cxnLst>
    <dgm:cxn modelId="{4BD02E3D-4C58-4FDC-B60A-4AA23FB75464}" srcId="{00C68B7C-D425-40C0-97C2-A9023325D463}" destId="{B3F5E51F-8F27-49DA-9B6F-9EC71E3CAAFA}" srcOrd="0" destOrd="0" parTransId="{05D1CC98-1B2C-4649-BC9E-44004B9D10F9}" sibTransId="{D43BA293-4F96-448D-A707-3A118710C305}"/>
    <dgm:cxn modelId="{99A07CD4-D7B7-4C9F-B062-8F98132B118B}" type="presOf" srcId="{B3F5E51F-8F27-49DA-9B6F-9EC71E3CAAFA}" destId="{608C9EC9-A18C-489C-A704-051B2B3E11D2}" srcOrd="0" destOrd="0" presId="urn:microsoft.com/office/officeart/2005/8/layout/vList2"/>
    <dgm:cxn modelId="{E95D76C1-C23C-4F0E-9BDD-4C53C8E9838E}" type="presOf" srcId="{00C68B7C-D425-40C0-97C2-A9023325D463}" destId="{B5B7317B-F6FE-40E0-8A58-6FADA521B0EC}" srcOrd="0" destOrd="0" presId="urn:microsoft.com/office/officeart/2005/8/layout/vList2"/>
    <dgm:cxn modelId="{B8B2621E-712D-411A-95DB-E50D2BE39830}" type="presParOf" srcId="{B5B7317B-F6FE-40E0-8A58-6FADA521B0EC}" destId="{608C9EC9-A18C-489C-A704-051B2B3E11D2}"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66823FF5-5C55-41E5-ADC1-20A993F0FD9C}"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0F6558B1-8255-46D8-8221-C645DEEAE37A}">
      <dgm:prSet custT="1"/>
      <dgm:spPr>
        <a:solidFill>
          <a:srgbClr val="002060"/>
        </a:solidFill>
      </dgm:spPr>
      <dgm:t>
        <a:bodyPr/>
        <a:lstStyle/>
        <a:p>
          <a:pPr algn="l" rtl="0"/>
          <a:endParaRPr lang="es-CO" sz="1800" b="1" dirty="0" smtClean="0"/>
        </a:p>
        <a:p>
          <a:pPr algn="ctr" rtl="0"/>
          <a:r>
            <a:rPr lang="es-CO" sz="4400" b="1" dirty="0" smtClean="0"/>
            <a:t>EL MENSAJE DEL TERCER ANGEL</a:t>
          </a:r>
          <a:endParaRPr lang="es-CO" sz="4400" dirty="0"/>
        </a:p>
      </dgm:t>
    </dgm:pt>
    <dgm:pt modelId="{3AF30334-E0D6-408E-BDAC-AAE13F296A6E}" type="parTrans" cxnId="{78B281B8-53A7-4367-A4F6-57E61C571747}">
      <dgm:prSet/>
      <dgm:spPr/>
      <dgm:t>
        <a:bodyPr/>
        <a:lstStyle/>
        <a:p>
          <a:endParaRPr lang="es-CO"/>
        </a:p>
      </dgm:t>
    </dgm:pt>
    <dgm:pt modelId="{4EB44756-893C-4267-8C86-6C721DEA006B}" type="sibTrans" cxnId="{78B281B8-53A7-4367-A4F6-57E61C571747}">
      <dgm:prSet/>
      <dgm:spPr/>
      <dgm:t>
        <a:bodyPr/>
        <a:lstStyle/>
        <a:p>
          <a:endParaRPr lang="es-CO"/>
        </a:p>
      </dgm:t>
    </dgm:pt>
    <dgm:pt modelId="{2C277BB0-A6B0-4317-B4C2-AFA3195CEBD6}" type="pres">
      <dgm:prSet presAssocID="{66823FF5-5C55-41E5-ADC1-20A993F0FD9C}" presName="linear" presStyleCnt="0">
        <dgm:presLayoutVars>
          <dgm:animLvl val="lvl"/>
          <dgm:resizeHandles val="exact"/>
        </dgm:presLayoutVars>
      </dgm:prSet>
      <dgm:spPr/>
    </dgm:pt>
    <dgm:pt modelId="{5ECB5621-9E2F-458B-8BC2-92824EEDE0D1}" type="pres">
      <dgm:prSet presAssocID="{0F6558B1-8255-46D8-8221-C645DEEAE37A}" presName="parentText" presStyleLbl="node1" presStyleIdx="0" presStyleCnt="1">
        <dgm:presLayoutVars>
          <dgm:chMax val="0"/>
          <dgm:bulletEnabled val="1"/>
        </dgm:presLayoutVars>
      </dgm:prSet>
      <dgm:spPr/>
      <dgm:t>
        <a:bodyPr/>
        <a:lstStyle/>
        <a:p>
          <a:endParaRPr lang="es-CO"/>
        </a:p>
      </dgm:t>
    </dgm:pt>
  </dgm:ptLst>
  <dgm:cxnLst>
    <dgm:cxn modelId="{78B281B8-53A7-4367-A4F6-57E61C571747}" srcId="{66823FF5-5C55-41E5-ADC1-20A993F0FD9C}" destId="{0F6558B1-8255-46D8-8221-C645DEEAE37A}" srcOrd="0" destOrd="0" parTransId="{3AF30334-E0D6-408E-BDAC-AAE13F296A6E}" sibTransId="{4EB44756-893C-4267-8C86-6C721DEA006B}"/>
    <dgm:cxn modelId="{9ACDF13E-26EE-44B8-80C6-BF293E75A225}" type="presOf" srcId="{66823FF5-5C55-41E5-ADC1-20A993F0FD9C}" destId="{2C277BB0-A6B0-4317-B4C2-AFA3195CEBD6}" srcOrd="0" destOrd="0" presId="urn:microsoft.com/office/officeart/2005/8/layout/vList2"/>
    <dgm:cxn modelId="{83DCBF55-093B-4F69-B4EC-EB8171FBFA7D}" type="presOf" srcId="{0F6558B1-8255-46D8-8221-C645DEEAE37A}" destId="{5ECB5621-9E2F-458B-8BC2-92824EEDE0D1}" srcOrd="0" destOrd="0" presId="urn:microsoft.com/office/officeart/2005/8/layout/vList2"/>
    <dgm:cxn modelId="{9999F051-59C8-4412-9A32-9C7BBC9934A6}" type="presParOf" srcId="{2C277BB0-A6B0-4317-B4C2-AFA3195CEBD6}" destId="{5ECB5621-9E2F-458B-8BC2-92824EEDE0D1}"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5C6A44E-3847-414C-9749-B3D2B7018C7A}">
      <dsp:nvSpPr>
        <dsp:cNvPr id="0" name=""/>
        <dsp:cNvSpPr/>
      </dsp:nvSpPr>
      <dsp:spPr>
        <a:xfrm>
          <a:off x="0" y="91799"/>
          <a:ext cx="8229600" cy="95940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lvl="0" algn="l" defTabSz="1778000" rtl="0">
            <a:lnSpc>
              <a:spcPct val="90000"/>
            </a:lnSpc>
            <a:spcBef>
              <a:spcPct val="0"/>
            </a:spcBef>
            <a:spcAft>
              <a:spcPct val="35000"/>
            </a:spcAft>
          </a:pPr>
          <a:r>
            <a:rPr lang="es-CO" sz="4000" b="1" i="1" kern="1200" dirty="0" smtClean="0"/>
            <a:t>La Iglesia de Dios de los Últimos Días</a:t>
          </a:r>
          <a:endParaRPr lang="es-CO" sz="4000" kern="1200" dirty="0"/>
        </a:p>
      </dsp:txBody>
      <dsp:txXfrm>
        <a:off x="46834" y="138633"/>
        <a:ext cx="8135932" cy="86573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9EAECC-800E-4AF0-877A-A31F5B1748A9}">
      <dsp:nvSpPr>
        <dsp:cNvPr id="0" name=""/>
        <dsp:cNvSpPr/>
      </dsp:nvSpPr>
      <dsp:spPr>
        <a:xfrm>
          <a:off x="106342" y="1328"/>
          <a:ext cx="6916107" cy="1131974"/>
        </a:xfrm>
        <a:prstGeom prst="chevron">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130" tIns="12065" rIns="0" bIns="12065" numCol="1" spcCol="1270" anchor="ctr" anchorCtr="0">
          <a:noAutofit/>
        </a:bodyPr>
        <a:lstStyle/>
        <a:p>
          <a:pPr lvl="0" algn="ctr" defTabSz="844550" rtl="0">
            <a:lnSpc>
              <a:spcPct val="90000"/>
            </a:lnSpc>
            <a:spcBef>
              <a:spcPct val="0"/>
            </a:spcBef>
            <a:spcAft>
              <a:spcPct val="35000"/>
            </a:spcAft>
          </a:pPr>
          <a:r>
            <a:rPr lang="es-CO" sz="1900" u="sng" kern="1200" dirty="0" smtClean="0"/>
            <a:t>la purificación del santuario</a:t>
          </a:r>
          <a:r>
            <a:rPr lang="es-CO" sz="1900" kern="1200" dirty="0" smtClean="0"/>
            <a:t> que se llevaba a cabo en el cielo, y tuvo una decidida relación con el pueblo de Dios sobre la tierra; </a:t>
          </a:r>
          <a:endParaRPr lang="es-CO" sz="1900" kern="1200" dirty="0"/>
        </a:p>
      </dsp:txBody>
      <dsp:txXfrm>
        <a:off x="672329" y="1328"/>
        <a:ext cx="5784133" cy="1131974"/>
      </dsp:txXfrm>
    </dsp:sp>
    <dsp:sp modelId="{4F7DCEB0-D0DE-45A9-8C9C-909959A509C0}">
      <dsp:nvSpPr>
        <dsp:cNvPr id="0" name=""/>
        <dsp:cNvSpPr/>
      </dsp:nvSpPr>
      <dsp:spPr>
        <a:xfrm>
          <a:off x="106342" y="1291778"/>
          <a:ext cx="6916107" cy="1131974"/>
        </a:xfrm>
        <a:prstGeom prst="chevron">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130" tIns="12065" rIns="0" bIns="12065" numCol="1" spcCol="1270" anchor="ctr" anchorCtr="0">
          <a:noAutofit/>
        </a:bodyPr>
        <a:lstStyle/>
        <a:p>
          <a:pPr lvl="0" algn="ctr" defTabSz="844550" rtl="0">
            <a:lnSpc>
              <a:spcPct val="90000"/>
            </a:lnSpc>
            <a:spcBef>
              <a:spcPct val="0"/>
            </a:spcBef>
            <a:spcAft>
              <a:spcPct val="35000"/>
            </a:spcAft>
          </a:pPr>
          <a:r>
            <a:rPr lang="es-CO" sz="1900" kern="1200" dirty="0" smtClean="0"/>
            <a:t>[también con] </a:t>
          </a:r>
          <a:r>
            <a:rPr lang="es-CO" sz="1900" u="sng" kern="1200" dirty="0" smtClean="0"/>
            <a:t>los mensajes del primero</a:t>
          </a:r>
          <a:r>
            <a:rPr lang="es-CO" sz="1900" kern="1200" dirty="0" smtClean="0"/>
            <a:t>, </a:t>
          </a:r>
          <a:r>
            <a:rPr lang="es-CO" sz="1900" u="sng" kern="1200" dirty="0" smtClean="0"/>
            <a:t>segundo</a:t>
          </a:r>
          <a:r>
            <a:rPr lang="es-CO" sz="1900" kern="1200" dirty="0" smtClean="0"/>
            <a:t>, y </a:t>
          </a:r>
          <a:r>
            <a:rPr lang="es-CO" sz="1900" u="sng" kern="1200" dirty="0" smtClean="0"/>
            <a:t>tercer ángel</a:t>
          </a:r>
          <a:r>
            <a:rPr lang="es-CO" sz="1900" kern="1200" dirty="0" smtClean="0"/>
            <a:t>, y desplegó el estandarte en el cual estaba inscrito: "</a:t>
          </a:r>
          <a:r>
            <a:rPr lang="es-CO" sz="1900" b="1" u="sng" kern="1200" dirty="0" smtClean="0"/>
            <a:t>Los mandamientos de Dios y la fe de Jesús</a:t>
          </a:r>
          <a:r>
            <a:rPr lang="es-CO" sz="1900" kern="1200" dirty="0" smtClean="0"/>
            <a:t>". </a:t>
          </a:r>
          <a:endParaRPr lang="es-CO" sz="1900" kern="1200" dirty="0"/>
        </a:p>
      </dsp:txBody>
      <dsp:txXfrm>
        <a:off x="672329" y="1291778"/>
        <a:ext cx="5784133" cy="113197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3071F47-46D0-4EBD-920B-193DC635D734}">
      <dsp:nvSpPr>
        <dsp:cNvPr id="0" name=""/>
        <dsp:cNvSpPr/>
      </dsp:nvSpPr>
      <dsp:spPr>
        <a:xfrm>
          <a:off x="4" y="180016"/>
          <a:ext cx="6166511" cy="1163448"/>
        </a:xfrm>
        <a:prstGeom prst="chevron">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6670" tIns="13335" rIns="0" bIns="13335" numCol="1" spcCol="1270" anchor="ctr" anchorCtr="0">
          <a:noAutofit/>
        </a:bodyPr>
        <a:lstStyle/>
        <a:p>
          <a:pPr lvl="0" algn="ctr" defTabSz="933450" rtl="0">
            <a:lnSpc>
              <a:spcPct val="90000"/>
            </a:lnSpc>
            <a:spcBef>
              <a:spcPct val="0"/>
            </a:spcBef>
            <a:spcAft>
              <a:spcPct val="35000"/>
            </a:spcAft>
          </a:pPr>
          <a:r>
            <a:rPr lang="es-CO" sz="2100" kern="1200" dirty="0" smtClean="0"/>
            <a:t>1). </a:t>
          </a:r>
          <a:r>
            <a:rPr lang="es-CO" sz="2100" u="sng" kern="1200" dirty="0" smtClean="0"/>
            <a:t>el templo de Dios</a:t>
          </a:r>
          <a:r>
            <a:rPr lang="es-CO" sz="2100" kern="1200" dirty="0" smtClean="0"/>
            <a:t>, visto en el cielo por su pueblo amante de la verdad, </a:t>
          </a:r>
          <a:r>
            <a:rPr lang="es-CO" sz="2100" b="1" u="sng" kern="1200" dirty="0" smtClean="0"/>
            <a:t>(Apoc.11:19). </a:t>
          </a:r>
          <a:endParaRPr lang="es-CO" sz="2100" b="1" u="sng" kern="1200" dirty="0"/>
        </a:p>
      </dsp:txBody>
      <dsp:txXfrm>
        <a:off x="581728" y="180016"/>
        <a:ext cx="5003063" cy="1163448"/>
      </dsp:txXfrm>
    </dsp:sp>
    <dsp:sp modelId="{F2434443-FC3E-4831-911B-D80B3ABE5D83}">
      <dsp:nvSpPr>
        <dsp:cNvPr id="0" name=""/>
        <dsp:cNvSpPr/>
      </dsp:nvSpPr>
      <dsp:spPr>
        <a:xfrm>
          <a:off x="4" y="1506348"/>
          <a:ext cx="6166511" cy="1553995"/>
        </a:xfrm>
        <a:prstGeom prst="chevron">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6670" tIns="13335" rIns="0" bIns="13335" numCol="1" spcCol="1270" anchor="ctr" anchorCtr="0">
          <a:noAutofit/>
        </a:bodyPr>
        <a:lstStyle/>
        <a:p>
          <a:pPr lvl="0" algn="ctr" defTabSz="933450" rtl="0">
            <a:lnSpc>
              <a:spcPct val="90000"/>
            </a:lnSpc>
            <a:spcBef>
              <a:spcPct val="0"/>
            </a:spcBef>
            <a:spcAft>
              <a:spcPct val="35000"/>
            </a:spcAft>
          </a:pPr>
          <a:r>
            <a:rPr lang="es-CO" sz="2100" kern="1200" dirty="0" smtClean="0"/>
            <a:t>2). y </a:t>
          </a:r>
          <a:r>
            <a:rPr lang="es-CO" sz="2100" u="sng" kern="1200" dirty="0" smtClean="0"/>
            <a:t>el arca que contenía la ley de dios</a:t>
          </a:r>
          <a:r>
            <a:rPr lang="es-CO" sz="2100" kern="1200" dirty="0" smtClean="0"/>
            <a:t>. </a:t>
          </a:r>
          <a:r>
            <a:rPr lang="es-CO" sz="2100" u="sng" kern="1200" dirty="0" smtClean="0"/>
            <a:t>la luz del día de reposo del cuarto mandamiento</a:t>
          </a:r>
          <a:r>
            <a:rPr lang="es-CO" sz="2100" kern="1200" dirty="0" smtClean="0"/>
            <a:t> resplandeció con sus fuertes rayos en el camino de los transgresores de la ley</a:t>
          </a:r>
          <a:r>
            <a:rPr lang="es-CO" sz="2100" b="0" u="none" kern="1200" dirty="0" smtClean="0"/>
            <a:t> divina </a:t>
          </a:r>
          <a:r>
            <a:rPr lang="es-CO" sz="2100" b="1" u="sng" kern="1200" dirty="0" smtClean="0"/>
            <a:t>(Deut.10:5).</a:t>
          </a:r>
          <a:endParaRPr lang="es-CO" sz="2100" b="1" u="sng" kern="1200" dirty="0"/>
        </a:p>
      </dsp:txBody>
      <dsp:txXfrm>
        <a:off x="777002" y="1506348"/>
        <a:ext cx="4612516" cy="155399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777103-3BD8-4A99-AD2B-1BDA364EE9DF}">
      <dsp:nvSpPr>
        <dsp:cNvPr id="0" name=""/>
        <dsp:cNvSpPr/>
      </dsp:nvSpPr>
      <dsp:spPr>
        <a:xfrm>
          <a:off x="0" y="31837"/>
          <a:ext cx="8229600" cy="1079325"/>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1450" tIns="171450" rIns="171450" bIns="171450" numCol="1" spcCol="1270" anchor="ctr" anchorCtr="0">
          <a:noAutofit/>
        </a:bodyPr>
        <a:lstStyle/>
        <a:p>
          <a:pPr lvl="0" algn="l" defTabSz="2000250" rtl="0">
            <a:lnSpc>
              <a:spcPct val="90000"/>
            </a:lnSpc>
            <a:spcBef>
              <a:spcPct val="0"/>
            </a:spcBef>
            <a:spcAft>
              <a:spcPct val="35000"/>
            </a:spcAft>
          </a:pPr>
          <a:r>
            <a:rPr lang="es-CO" sz="4500" b="1" kern="1200" dirty="0" smtClean="0"/>
            <a:t>EL MENSAJE DEL PRIMER ANGEL</a:t>
          </a:r>
          <a:endParaRPr lang="es-CO" sz="4500" kern="1200" dirty="0"/>
        </a:p>
      </dsp:txBody>
      <dsp:txXfrm>
        <a:off x="52688" y="84525"/>
        <a:ext cx="8124224" cy="973949"/>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FBCFD04-3DA4-4D10-8BBF-1E71853E1789}">
      <dsp:nvSpPr>
        <dsp:cNvPr id="0" name=""/>
        <dsp:cNvSpPr/>
      </dsp:nvSpPr>
      <dsp:spPr>
        <a:xfrm>
          <a:off x="0" y="67815"/>
          <a:ext cx="8229600" cy="100737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0020" tIns="160020" rIns="160020" bIns="160020" numCol="1" spcCol="1270" anchor="ctr" anchorCtr="0">
          <a:noAutofit/>
        </a:bodyPr>
        <a:lstStyle/>
        <a:p>
          <a:pPr lvl="0" algn="l" defTabSz="1866900" rtl="0">
            <a:lnSpc>
              <a:spcPct val="90000"/>
            </a:lnSpc>
            <a:spcBef>
              <a:spcPct val="0"/>
            </a:spcBef>
            <a:spcAft>
              <a:spcPct val="35000"/>
            </a:spcAft>
          </a:pPr>
          <a:r>
            <a:rPr lang="es-CO" sz="4200" b="1" kern="1200" dirty="0" smtClean="0"/>
            <a:t>EL MENSAJE DEL SEGUNDO ANGEL</a:t>
          </a:r>
          <a:endParaRPr lang="es-CO" sz="4200" kern="1200" dirty="0"/>
        </a:p>
      </dsp:txBody>
      <dsp:txXfrm>
        <a:off x="49176" y="116991"/>
        <a:ext cx="8131248" cy="909018"/>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08C9EC9-A18C-489C-A704-051B2B3E11D2}">
      <dsp:nvSpPr>
        <dsp:cNvPr id="0" name=""/>
        <dsp:cNvSpPr/>
      </dsp:nvSpPr>
      <dsp:spPr>
        <a:xfrm>
          <a:off x="0" y="14580"/>
          <a:ext cx="8229600" cy="111384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rtl="0">
            <a:lnSpc>
              <a:spcPct val="90000"/>
            </a:lnSpc>
            <a:spcBef>
              <a:spcPct val="0"/>
            </a:spcBef>
            <a:spcAft>
              <a:spcPct val="35000"/>
            </a:spcAft>
          </a:pPr>
          <a:r>
            <a:rPr lang="es-CO" sz="2800" b="1" kern="1200" dirty="0" smtClean="0"/>
            <a:t>EL SANTUARIO CELESTIAL, EL ARCA,</a:t>
          </a:r>
          <a:r>
            <a:rPr lang="es-CO" sz="2800" kern="1200" dirty="0" smtClean="0"/>
            <a:t/>
          </a:r>
          <a:br>
            <a:rPr lang="es-CO" sz="2800" kern="1200" dirty="0" smtClean="0"/>
          </a:br>
          <a:r>
            <a:rPr lang="es-CO" sz="2800" b="1" kern="1200" dirty="0" smtClean="0"/>
            <a:t>Y LA INMUTABLE LEY DE DIOS</a:t>
          </a:r>
          <a:endParaRPr lang="es-CO" sz="2800" kern="1200" dirty="0"/>
        </a:p>
      </dsp:txBody>
      <dsp:txXfrm>
        <a:off x="54373" y="68953"/>
        <a:ext cx="8120854" cy="1005094"/>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ECB5621-9E2F-458B-8BC2-92824EEDE0D1}">
      <dsp:nvSpPr>
        <dsp:cNvPr id="0" name=""/>
        <dsp:cNvSpPr/>
      </dsp:nvSpPr>
      <dsp:spPr>
        <a:xfrm>
          <a:off x="0" y="450"/>
          <a:ext cx="8229600" cy="1142098"/>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rtl="0">
            <a:lnSpc>
              <a:spcPct val="90000"/>
            </a:lnSpc>
            <a:spcBef>
              <a:spcPct val="0"/>
            </a:spcBef>
            <a:spcAft>
              <a:spcPct val="35000"/>
            </a:spcAft>
          </a:pPr>
          <a:endParaRPr lang="es-CO" sz="1800" b="1" kern="1200" dirty="0" smtClean="0"/>
        </a:p>
        <a:p>
          <a:pPr lvl="0" algn="ctr" defTabSz="800100" rtl="0">
            <a:lnSpc>
              <a:spcPct val="90000"/>
            </a:lnSpc>
            <a:spcBef>
              <a:spcPct val="0"/>
            </a:spcBef>
            <a:spcAft>
              <a:spcPct val="35000"/>
            </a:spcAft>
          </a:pPr>
          <a:r>
            <a:rPr lang="es-CO" sz="4400" b="1" kern="1200" dirty="0" smtClean="0"/>
            <a:t>EL MENSAJE DEL TERCER ANGEL</a:t>
          </a:r>
          <a:endParaRPr lang="es-CO" sz="4400" kern="1200" dirty="0"/>
        </a:p>
      </dsp:txBody>
      <dsp:txXfrm>
        <a:off x="55753" y="56203"/>
        <a:ext cx="8118094" cy="1030592"/>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lProcess3">
  <dgm:title val=""/>
  <dgm:desc val=""/>
  <dgm:catLst>
    <dgm:cat type="process" pri="11000"/>
    <dgm:cat type="convert"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2"/>
      </dgm:ptLst>
      <dgm:cxnLst>
        <dgm:cxn modelId="4" srcId="0" destId="1" srcOrd="0" destOrd="0"/>
        <dgm:cxn modelId="5" srcId="1" destId="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chPref val="3"/>
      <dgm:dir/>
      <dgm:animLvl val="lvl"/>
      <dgm:resizeHandles/>
    </dgm:varLst>
    <dgm:choose name="Name1">
      <dgm:if name="Name2" func="var" arg="dir" op="equ" val="norm">
        <dgm:alg type="lin">
          <dgm:param type="linDir" val="fromT"/>
          <dgm:param type="vertAlign" val="mid"/>
          <dgm:param type="nodeHorzAlign" val="l"/>
          <dgm:param type="nodeVertAlign" val="t"/>
          <dgm:param type="fallback" val="2D"/>
        </dgm:alg>
      </dgm:if>
      <dgm:else name="Name3">
        <dgm:alg type="lin">
          <dgm:param type="linDir" val="fromT"/>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w" for="des" forName="bigChev" refType="w"/>
      <dgm:constr type="h" for="des" forName="bigChev" refType="w" refFor="des" refForName="bigChev" op="equ" fact="0.4"/>
      <dgm:constr type="w" for="des" forName="node" refType="w" refFor="des" refForName="bigChev" fact="0.83"/>
      <dgm:constr type="h" for="des" forName="node" refType="w" refFor="des" refForName="node" op="equ" fact="0.4"/>
      <dgm:constr type="w" for="des" forName="parTrans" refType="w" refFor="des" refForName="bigChev" op="equ" fact="-0.13"/>
      <dgm:constr type="w" for="des" forName="sibTrans" refType="w" refFor="des" refForName="node" op="equ" fact="-0.14"/>
      <dgm:constr type="h" for="ch" forName="vSp" refType="h" refFor="des" refForName="bigChev" op="equ" fact="0.14"/>
      <dgm:constr type="primFontSz" for="des" forName="node" op="equ"/>
      <dgm:constr type="primFontSz" for="des" forName="bigChev" op="equ"/>
    </dgm:constrLst>
    <dgm:ruleLst/>
    <dgm:forEach name="Name4" axis="ch" ptType="node">
      <dgm:layoutNode name="horFlow">
        <dgm:choose name="Name5">
          <dgm:if name="Name6" func="var" arg="dir" op="equ" val="norm">
            <dgm:alg type="lin">
              <dgm:param type="linDir" val="fromL"/>
              <dgm:param type="nodeHorzAlign" val="l"/>
              <dgm:param type="nodeVertAlign" val="mid"/>
              <dgm:param type="fallback" val="2D"/>
            </dgm:alg>
          </dgm:if>
          <dgm:else name="Name7">
            <dgm:alg type="lin">
              <dgm:param type="linDir" val="fromR"/>
              <dgm:param type="nodeHorzAlign" val="r"/>
              <dgm:param type="nodeVertAlign" val="mid"/>
              <dgm:param type="fallback" val="2D"/>
            </dgm:alg>
          </dgm:else>
        </dgm:choose>
        <dgm:shape xmlns:r="http://schemas.openxmlformats.org/officeDocument/2006/relationships" r:blip="">
          <dgm:adjLst/>
        </dgm:shape>
        <dgm:presOf/>
        <dgm:constrLst/>
        <dgm:ruleLst/>
        <dgm:layoutNode name="bigChev" styleLbl="node1">
          <dgm:alg type="tx"/>
          <dgm:choose name="Name8">
            <dgm:if name="Name9" func="var" arg="dir" op="equ" val="norm">
              <dgm:shape xmlns:r="http://schemas.openxmlformats.org/officeDocument/2006/relationships" type="chevron" r:blip="">
                <dgm:adjLst/>
              </dgm:shape>
              <dgm:presOf axis="self"/>
              <dgm:constrLst>
                <dgm:constr type="primFontSz" val="65"/>
                <dgm:constr type="rMarg"/>
                <dgm:constr type="lMarg" refType="primFontSz" fact="0.1"/>
                <dgm:constr type="tMarg" refType="primFontSz" fact="0.05"/>
                <dgm:constr type="bMarg" refType="primFontSz" fact="0.05"/>
              </dgm:constrLst>
            </dgm:if>
            <dgm:else name="Name10">
              <dgm:shape xmlns:r="http://schemas.openxmlformats.org/officeDocument/2006/relationships" rot="180" type="chevron" r:blip="">
                <dgm:adjLst/>
              </dgm:shape>
              <dgm:presOf axis="self"/>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parTransForEach" axis="ch" ptType="parTrans" cnt="1">
          <dgm:layoutNode name="parTrans">
            <dgm:alg type="sp"/>
            <dgm:shape xmlns:r="http://schemas.openxmlformats.org/officeDocument/2006/relationships" r:blip="">
              <dgm:adjLst/>
            </dgm:shape>
            <dgm:presOf/>
            <dgm:constrLst/>
            <dgm:ruleLst/>
          </dgm:layoutNode>
        </dgm:forEach>
        <dgm:forEach name="Name11" axis="ch" ptType="node">
          <dgm:layoutNode name="node" styleLbl="alignAccFollowNode1">
            <dgm:varLst>
              <dgm:bulletEnabled val="1"/>
            </dgm:varLst>
            <dgm:alg type="tx"/>
            <dgm:choose name="Name12">
              <dgm:if name="Name13" func="var" arg="dir" op="equ" val="norm">
                <dgm:shape xmlns:r="http://schemas.openxmlformats.org/officeDocument/2006/relationships" type="chevron" r:blip="">
                  <dgm:adjLst/>
                </dgm:shape>
                <dgm:presOf axis="desOrSelf" ptType="node"/>
                <dgm:constrLst>
                  <dgm:constr type="primFontSz" val="65"/>
                  <dgm:constr type="rMarg"/>
                  <dgm:constr type="lMarg" refType="primFontSz" fact="0.1"/>
                  <dgm:constr type="tMarg" refType="primFontSz" fact="0.05"/>
                  <dgm:constr type="bMarg" refType="primFontSz" fact="0.05"/>
                </dgm:constrLst>
              </dgm:if>
              <dgm:else name="Name14">
                <dgm:shape xmlns:r="http://schemas.openxmlformats.org/officeDocument/2006/relationships" rot="180" type="chevron" r:blip="">
                  <dgm:adjLst/>
                </dgm:shape>
                <dgm:presOf axis="desOrSelf" ptType="node"/>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choose name="Name15">
        <dgm:if name="Name16" axis="self" ptType="node" func="revPos" op="gte" val="2">
          <dgm:layoutNode name="vSp">
            <dgm:alg type="sp"/>
            <dgm:shape xmlns:r="http://schemas.openxmlformats.org/officeDocument/2006/relationships" r:blip="">
              <dgm:adjLst/>
            </dgm:shape>
            <dgm:presOf/>
            <dgm:constrLst/>
            <dgm:ruleLst/>
          </dgm:layoutNode>
        </dgm:if>
        <dgm:else name="Name17"/>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lProcess3">
  <dgm:title val=""/>
  <dgm:desc val=""/>
  <dgm:catLst>
    <dgm:cat type="process" pri="11000"/>
    <dgm:cat type="convert"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2"/>
      </dgm:ptLst>
      <dgm:cxnLst>
        <dgm:cxn modelId="4" srcId="0" destId="1" srcOrd="0" destOrd="0"/>
        <dgm:cxn modelId="5" srcId="1" destId="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chPref val="3"/>
      <dgm:dir/>
      <dgm:animLvl val="lvl"/>
      <dgm:resizeHandles/>
    </dgm:varLst>
    <dgm:choose name="Name1">
      <dgm:if name="Name2" func="var" arg="dir" op="equ" val="norm">
        <dgm:alg type="lin">
          <dgm:param type="linDir" val="fromT"/>
          <dgm:param type="vertAlign" val="mid"/>
          <dgm:param type="nodeHorzAlign" val="l"/>
          <dgm:param type="nodeVertAlign" val="t"/>
          <dgm:param type="fallback" val="2D"/>
        </dgm:alg>
      </dgm:if>
      <dgm:else name="Name3">
        <dgm:alg type="lin">
          <dgm:param type="linDir" val="fromT"/>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w" for="des" forName="bigChev" refType="w"/>
      <dgm:constr type="h" for="des" forName="bigChev" refType="w" refFor="des" refForName="bigChev" op="equ" fact="0.4"/>
      <dgm:constr type="w" for="des" forName="node" refType="w" refFor="des" refForName="bigChev" fact="0.83"/>
      <dgm:constr type="h" for="des" forName="node" refType="w" refFor="des" refForName="node" op="equ" fact="0.4"/>
      <dgm:constr type="w" for="des" forName="parTrans" refType="w" refFor="des" refForName="bigChev" op="equ" fact="-0.13"/>
      <dgm:constr type="w" for="des" forName="sibTrans" refType="w" refFor="des" refForName="node" op="equ" fact="-0.14"/>
      <dgm:constr type="h" for="ch" forName="vSp" refType="h" refFor="des" refForName="bigChev" op="equ" fact="0.14"/>
      <dgm:constr type="primFontSz" for="des" forName="node" op="equ"/>
      <dgm:constr type="primFontSz" for="des" forName="bigChev" op="equ"/>
    </dgm:constrLst>
    <dgm:ruleLst/>
    <dgm:forEach name="Name4" axis="ch" ptType="node">
      <dgm:layoutNode name="horFlow">
        <dgm:choose name="Name5">
          <dgm:if name="Name6" func="var" arg="dir" op="equ" val="norm">
            <dgm:alg type="lin">
              <dgm:param type="linDir" val="fromL"/>
              <dgm:param type="nodeHorzAlign" val="l"/>
              <dgm:param type="nodeVertAlign" val="mid"/>
              <dgm:param type="fallback" val="2D"/>
            </dgm:alg>
          </dgm:if>
          <dgm:else name="Name7">
            <dgm:alg type="lin">
              <dgm:param type="linDir" val="fromR"/>
              <dgm:param type="nodeHorzAlign" val="r"/>
              <dgm:param type="nodeVertAlign" val="mid"/>
              <dgm:param type="fallback" val="2D"/>
            </dgm:alg>
          </dgm:else>
        </dgm:choose>
        <dgm:shape xmlns:r="http://schemas.openxmlformats.org/officeDocument/2006/relationships" r:blip="">
          <dgm:adjLst/>
        </dgm:shape>
        <dgm:presOf/>
        <dgm:constrLst/>
        <dgm:ruleLst/>
        <dgm:layoutNode name="bigChev" styleLbl="node1">
          <dgm:alg type="tx"/>
          <dgm:choose name="Name8">
            <dgm:if name="Name9" func="var" arg="dir" op="equ" val="norm">
              <dgm:shape xmlns:r="http://schemas.openxmlformats.org/officeDocument/2006/relationships" type="chevron" r:blip="">
                <dgm:adjLst/>
              </dgm:shape>
              <dgm:presOf axis="self"/>
              <dgm:constrLst>
                <dgm:constr type="primFontSz" val="65"/>
                <dgm:constr type="rMarg"/>
                <dgm:constr type="lMarg" refType="primFontSz" fact="0.1"/>
                <dgm:constr type="tMarg" refType="primFontSz" fact="0.05"/>
                <dgm:constr type="bMarg" refType="primFontSz" fact="0.05"/>
              </dgm:constrLst>
            </dgm:if>
            <dgm:else name="Name10">
              <dgm:shape xmlns:r="http://schemas.openxmlformats.org/officeDocument/2006/relationships" rot="180" type="chevron" r:blip="">
                <dgm:adjLst/>
              </dgm:shape>
              <dgm:presOf axis="self"/>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parTransForEach" axis="ch" ptType="parTrans" cnt="1">
          <dgm:layoutNode name="parTrans">
            <dgm:alg type="sp"/>
            <dgm:shape xmlns:r="http://schemas.openxmlformats.org/officeDocument/2006/relationships" r:blip="">
              <dgm:adjLst/>
            </dgm:shape>
            <dgm:presOf/>
            <dgm:constrLst/>
            <dgm:ruleLst/>
          </dgm:layoutNode>
        </dgm:forEach>
        <dgm:forEach name="Name11" axis="ch" ptType="node">
          <dgm:layoutNode name="node" styleLbl="alignAccFollowNode1">
            <dgm:varLst>
              <dgm:bulletEnabled val="1"/>
            </dgm:varLst>
            <dgm:alg type="tx"/>
            <dgm:choose name="Name12">
              <dgm:if name="Name13" func="var" arg="dir" op="equ" val="norm">
                <dgm:shape xmlns:r="http://schemas.openxmlformats.org/officeDocument/2006/relationships" type="chevron" r:blip="">
                  <dgm:adjLst/>
                </dgm:shape>
                <dgm:presOf axis="desOrSelf" ptType="node"/>
                <dgm:constrLst>
                  <dgm:constr type="primFontSz" val="65"/>
                  <dgm:constr type="rMarg"/>
                  <dgm:constr type="lMarg" refType="primFontSz" fact="0.1"/>
                  <dgm:constr type="tMarg" refType="primFontSz" fact="0.05"/>
                  <dgm:constr type="bMarg" refType="primFontSz" fact="0.05"/>
                </dgm:constrLst>
              </dgm:if>
              <dgm:else name="Name14">
                <dgm:shape xmlns:r="http://schemas.openxmlformats.org/officeDocument/2006/relationships" rot="180" type="chevron" r:blip="">
                  <dgm:adjLst/>
                </dgm:shape>
                <dgm:presOf axis="desOrSelf" ptType="node"/>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choose name="Name15">
        <dgm:if name="Name16" axis="self" ptType="node" func="revPos" op="gte" val="2">
          <dgm:layoutNode name="vSp">
            <dgm:alg type="sp"/>
            <dgm:shape xmlns:r="http://schemas.openxmlformats.org/officeDocument/2006/relationships" r:blip="">
              <dgm:adjLst/>
            </dgm:shape>
            <dgm:presOf/>
            <dgm:constrLst/>
            <dgm:ruleLst/>
          </dgm:layoutNode>
        </dgm:if>
        <dgm:else name="Name17"/>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28/11/2013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28/11/2013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28/11/2013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28/11/2013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28/11/2013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28/11/2013</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28/11/2013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28/11/2013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28/11/2013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28/11/2013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28/11/2013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28/11/2013</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diagramLayout" Target="../diagrams/layout2.xml"/><Relationship Id="rId13" Type="http://schemas.openxmlformats.org/officeDocument/2006/relationships/image" Target="../media/image5.jpeg"/><Relationship Id="rId3" Type="http://schemas.openxmlformats.org/officeDocument/2006/relationships/diagramLayout" Target="../diagrams/layout1.xml"/><Relationship Id="rId7" Type="http://schemas.openxmlformats.org/officeDocument/2006/relationships/diagramData" Target="../diagrams/data2.xml"/><Relationship Id="rId12" Type="http://schemas.openxmlformats.org/officeDocument/2006/relationships/hyperlink" Target="http://4.bp.blogspot.com/_AXU3cVufTP0/TQVlQCykggI/AAAAAAAAAJQ/nMbr9i_rDu0/s1600/santuario2.jpg" TargetMode="Externa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11" Type="http://schemas.microsoft.com/office/2007/relationships/diagramDrawing" Target="../diagrams/drawing2.xml"/><Relationship Id="rId5" Type="http://schemas.openxmlformats.org/officeDocument/2006/relationships/diagramColors" Target="../diagrams/colors1.xml"/><Relationship Id="rId15" Type="http://schemas.openxmlformats.org/officeDocument/2006/relationships/image" Target="../media/image6.jpeg"/><Relationship Id="rId10" Type="http://schemas.openxmlformats.org/officeDocument/2006/relationships/diagramColors" Target="../diagrams/colors2.xml"/><Relationship Id="rId4" Type="http://schemas.openxmlformats.org/officeDocument/2006/relationships/diagramQuickStyle" Target="../diagrams/quickStyle1.xml"/><Relationship Id="rId9" Type="http://schemas.openxmlformats.org/officeDocument/2006/relationships/diagramQuickStyle" Target="../diagrams/quickStyle2.xml"/><Relationship Id="rId14" Type="http://schemas.openxmlformats.org/officeDocument/2006/relationships/hyperlink" Target="https://www.google.com.co/url?q=http://adventista7day.blogspot.com/2010/03/senal-del-sabado-el-mensaje-de-los-3.html&amp;sa=U&amp;ei=nCSXUtXRF8SqkAeu6IHQCQ&amp;ved=0CD0Q9QEwBQ&amp;usg=AFQjCNGTZRKzAakdmDTu1cR8-RYN5qLlLw" TargetMode="Externa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diagramLayout" Target="../diagrams/layout3.xml"/><Relationship Id="rId7" Type="http://schemas.openxmlformats.org/officeDocument/2006/relationships/hyperlink" Target="https://www.google.com.co/url?q=http://www.clamordeltercerangel.7p.com/7Pilares.html&amp;sa=U&amp;ei=BCmXUtLjIYzpkAeMp4DYCQ&amp;ved=0CCoQ9QEwAQ&amp;usg=AFQjCNF8XMjKN8V8kN-Ryth3ghSBDsZz8Q" TargetMode="Externa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 Id="rId9" Type="http://schemas.openxmlformats.org/officeDocument/2006/relationships/image" Target="../media/image9.jpeg"/></Relationships>
</file>

<file path=ppt/slides/_rels/slide6.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diagramLayout" Target="../diagrams/layout4.xml"/><Relationship Id="rId7" Type="http://schemas.openxmlformats.org/officeDocument/2006/relationships/hyperlink" Target="https://www.google.com.co/url?q=http://lecciones-biblicas.blogspot.com/2010/10/profundizando-mas-utimo-aviso-al.html&amp;sa=U&amp;ei=djSXUrzBGYzIkAeIioDgBA&amp;ved=0CCgQ9QEwAA&amp;usg=AFQjCNGNmw5ChmbFxsR2IQsoBEd9UmoqRw" TargetMode="Externa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10" Type="http://schemas.openxmlformats.org/officeDocument/2006/relationships/image" Target="../media/image11.jpeg"/><Relationship Id="rId4" Type="http://schemas.openxmlformats.org/officeDocument/2006/relationships/diagramQuickStyle" Target="../diagrams/quickStyle4.xml"/><Relationship Id="rId9" Type="http://schemas.openxmlformats.org/officeDocument/2006/relationships/hyperlink" Target="https://www.google.com.co/url?q=http://agenciadeserviciosyoly.bligoo.com/content/view/612673/EL-CREADOR.html&amp;sa=U&amp;ei=eDeXUomtHM3NkQeJqYCICA&amp;ved=0CCgQ9QEwAA&amp;usg=AFQjCNHYCX7pOz2W0IepNj_IVwAuo9DyLw" TargetMode="Externa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diagramLayout" Target="../diagrams/layout5.xml"/><Relationship Id="rId7" Type="http://schemas.openxmlformats.org/officeDocument/2006/relationships/hyperlink" Target="http://2.bp.blogspot.com/-mLDc3RqHaEE/URqe-nVahVI/AAAAAAAAZMI/cShBJ_P2yBM/s1600/image_content_low_209625_20130212130518.jpg" TargetMode="Externa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9.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diagramLayout" Target="../diagrams/layout6.xml"/><Relationship Id="rId7" Type="http://schemas.openxmlformats.org/officeDocument/2006/relationships/hyperlink" Target="https://www.google.com.co/url?q=http://www.vozprofetica.org/mensajes/santuario2.html&amp;sa=U&amp;ei=lUCXUtvYDca4kQfziYHoCg&amp;ved=0CEwQ9QEwEg&amp;usg=AFQjCNE4H4Y7zKJZKKgDEiSVCeBR7n7TOQ" TargetMode="Externa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10" Type="http://schemas.openxmlformats.org/officeDocument/2006/relationships/image" Target="../media/image15.jpeg"/><Relationship Id="rId4" Type="http://schemas.openxmlformats.org/officeDocument/2006/relationships/diagramQuickStyle" Target="../diagrams/quickStyle6.xml"/><Relationship Id="rId9" Type="http://schemas.openxmlformats.org/officeDocument/2006/relationships/image" Target="../media/image14.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hyperlink" Target="https://www.google.com.co/url?q=http://labibliaweb.com/sin-categorizar/12587-amar-al-projimo-%25C2%25BFy-a-mi-mismo-lucas-10-25-37.html&amp;sa=U&amp;ei=R6-XUvPGNor4kQe9qYDgCQ&amp;ved=0CCgQ9QEwAA&amp;usg=AFQjCNHYwPVNzHhV2_KdQgOhNi8k5D10Eg" TargetMode="External"/><Relationship Id="rId1" Type="http://schemas.openxmlformats.org/officeDocument/2006/relationships/slideLayout" Target="../slideLayouts/slideLayout2.xml"/><Relationship Id="rId5" Type="http://schemas.openxmlformats.org/officeDocument/2006/relationships/image" Target="../media/image19.jpeg"/><Relationship Id="rId4" Type="http://schemas.openxmlformats.org/officeDocument/2006/relationships/hyperlink" Target="https://www.google.com.co/url?q=http://hispanos.imb.org/lottie/post.asp%3FStoryID%3D8896%26LanguageID%3D5847&amp;sa=U&amp;ei=RbCXUr7SLceqkAfbj4DIAw&amp;ved=0CCwQ9QEwAg&amp;usg=AFQjCNHYgTbAgMbjZ9_lSPPFFXBB_zf54g" TargetMode="Externa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7.xml"/><Relationship Id="rId7" Type="http://schemas.openxmlformats.org/officeDocument/2006/relationships/image" Target="../media/image20.jpeg"/><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hyperlink" Target="http://ojoadventista-profecias.blogspot.com/2009/01/la-doctrina-advntista-del-juicio.html"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hyperlink" Target="https://www.google.com.co/url?q=http://www.sedipafmorelia.org/eventos/liturgia/%25C2%25BFque-es-el-apostolado-de-la-oracion.html&amp;sa=U&amp;ei=OQCYUoeqHsyukAfh_IDgCg&amp;ved=0CEUQ9QEwBg&amp;usg=AFQjCNEj6TMG-VS0iBELbP3aUrDRJyPF-g"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a:xfrm>
            <a:off x="539552" y="188640"/>
            <a:ext cx="8064896" cy="1512168"/>
          </a:xfrm>
          <a:blipFill>
            <a:blip r:embed="rId2"/>
            <a:tile tx="0" ty="0" sx="100000" sy="100000" flip="none" algn="tl"/>
          </a:blipFill>
        </p:spPr>
        <p:txBody>
          <a:bodyPr>
            <a:normAutofit fontScale="90000"/>
          </a:bodyPr>
          <a:lstStyle/>
          <a:p>
            <a:r>
              <a:rPr lang="es-CO" b="1" dirty="0" smtClean="0"/>
              <a:t/>
            </a:r>
            <a:br>
              <a:rPr lang="es-CO" b="1" dirty="0" smtClean="0"/>
            </a:br>
            <a:r>
              <a:rPr lang="es-CO" b="1" dirty="0" smtClean="0">
                <a:latin typeface="Algerian" pitchFamily="82" charset="0"/>
              </a:rPr>
              <a:t>7 </a:t>
            </a:r>
            <a:r>
              <a:rPr lang="es-CO" b="1" dirty="0">
                <a:latin typeface="Algerian" pitchFamily="82" charset="0"/>
              </a:rPr>
              <a:t>PILARES DOCTRINALES DEL ULTIMO REMANENTE DE DIOS </a:t>
            </a:r>
            <a:r>
              <a:rPr lang="es-CO" b="1" dirty="0"/>
              <a:t/>
            </a:r>
            <a:br>
              <a:rPr lang="es-CO" b="1" dirty="0"/>
            </a:br>
            <a:endParaRPr lang="es-CO" dirty="0"/>
          </a:p>
        </p:txBody>
      </p:sp>
      <p:sp>
        <p:nvSpPr>
          <p:cNvPr id="3" name="2 Subtítulo"/>
          <p:cNvSpPr>
            <a:spLocks noGrp="1"/>
          </p:cNvSpPr>
          <p:nvPr>
            <p:ph type="subTitle" idx="1"/>
          </p:nvPr>
        </p:nvSpPr>
        <p:spPr>
          <a:xfrm>
            <a:off x="1259632" y="5301208"/>
            <a:ext cx="6696744" cy="1392560"/>
          </a:xfrm>
          <a:blipFill>
            <a:blip r:embed="rId3"/>
            <a:tile tx="0" ty="0" sx="100000" sy="100000" flip="none" algn="tl"/>
          </a:blipFill>
        </p:spPr>
        <p:txBody>
          <a:bodyPr>
            <a:normAutofit fontScale="77500" lnSpcReduction="20000"/>
          </a:bodyPr>
          <a:lstStyle/>
          <a:p>
            <a:r>
              <a:rPr lang="es-CO" b="1" u="sng" dirty="0">
                <a:solidFill>
                  <a:srgbClr val="002060"/>
                </a:solidFill>
              </a:rPr>
              <a:t>LA VERDAD PRESENTE - EL MENSAJE DE </a:t>
            </a:r>
            <a:r>
              <a:rPr lang="es-CO" b="1" u="sng" dirty="0" smtClean="0">
                <a:solidFill>
                  <a:srgbClr val="002060"/>
                </a:solidFill>
              </a:rPr>
              <a:t>SALVACION</a:t>
            </a:r>
            <a:endParaRPr lang="es-CO" dirty="0">
              <a:solidFill>
                <a:srgbClr val="002060"/>
              </a:solidFill>
            </a:endParaRPr>
          </a:p>
          <a:p>
            <a:r>
              <a:rPr lang="es-CO" b="1" dirty="0">
                <a:solidFill>
                  <a:srgbClr val="002060"/>
                </a:solidFill>
              </a:rPr>
              <a:t>_____________________________________________________________</a:t>
            </a:r>
            <a:endParaRPr lang="es-CO" dirty="0">
              <a:solidFill>
                <a:srgbClr val="002060"/>
              </a:solidFill>
            </a:endParaRPr>
          </a:p>
          <a:p>
            <a:endParaRPr lang="es-CO" dirty="0"/>
          </a:p>
        </p:txBody>
      </p:sp>
      <p:pic>
        <p:nvPicPr>
          <p:cNvPr id="4" name="Picture 2" descr="http://www.clamordeltercerangel.7p.com/images/7_pillars_asd-grnd_694x455.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87624" y="1916832"/>
            <a:ext cx="6912768" cy="3312368"/>
          </a:xfrm>
          <a:prstGeom prst="rect">
            <a:avLst/>
          </a:prstGeom>
          <a:blipFill>
            <a:blip r:embed="rId5"/>
            <a:tile tx="0" ty="0" sx="100000" sy="100000" flip="none" algn="tl"/>
          </a:blipFill>
          <a:extLst/>
        </p:spPr>
      </p:pic>
    </p:spTree>
    <p:extLst>
      <p:ext uri="{BB962C8B-B14F-4D97-AF65-F5344CB8AC3E}">
        <p14:creationId xmlns:p14="http://schemas.microsoft.com/office/powerpoint/2010/main" val="3180415444"/>
      </p:ext>
    </p:extLst>
  </p:cSld>
  <p:clrMapOvr>
    <a:masterClrMapping/>
  </p:clrMapOvr>
  <p:transition spd="slow">
    <p:push dir="u"/>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8"/>
            <a:ext cx="8229600" cy="5505475"/>
          </a:xfrm>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p:spPr>
        <p:txBody>
          <a:bodyPr/>
          <a:lstStyle/>
          <a:p>
            <a:pPr marL="0" indent="0" algn="ctr">
              <a:buNone/>
            </a:pPr>
            <a:endParaRPr lang="es-CO" b="1" u="sng" dirty="0" smtClean="0"/>
          </a:p>
          <a:p>
            <a:pPr marL="0" indent="0" algn="ctr">
              <a:buNone/>
            </a:pPr>
            <a:endParaRPr lang="es-CO" b="1" u="sng" dirty="0"/>
          </a:p>
          <a:p>
            <a:pPr marL="0" indent="0" algn="ctr">
              <a:buNone/>
            </a:pPr>
            <a:endParaRPr lang="es-CO" b="1" u="sng" dirty="0" smtClean="0"/>
          </a:p>
          <a:p>
            <a:pPr marL="0" indent="0" algn="ctr">
              <a:buNone/>
            </a:pPr>
            <a:r>
              <a:rPr lang="es-CO" b="1" u="sng" dirty="0" smtClean="0">
                <a:solidFill>
                  <a:schemeClr val="bg1"/>
                </a:solidFill>
              </a:rPr>
              <a:t>LOS </a:t>
            </a:r>
            <a:r>
              <a:rPr lang="es-CO" b="1" u="sng" dirty="0">
                <a:solidFill>
                  <a:schemeClr val="bg1"/>
                </a:solidFill>
              </a:rPr>
              <a:t>SIETE PILARES, HITOS O COLUMNAS DOCTRINALES DE LA FE ADVENTISTA DEL SEPTIMO DIA </a:t>
            </a:r>
            <a:r>
              <a:rPr lang="es-CO" b="1" u="sng" dirty="0" smtClean="0">
                <a:solidFill>
                  <a:schemeClr val="bg1"/>
                </a:solidFill>
              </a:rPr>
              <a:t>ORIGINAL</a:t>
            </a:r>
          </a:p>
          <a:p>
            <a:pPr marL="0" indent="0" algn="ctr">
              <a:buNone/>
            </a:pPr>
            <a:endParaRPr lang="es-CO" dirty="0"/>
          </a:p>
        </p:txBody>
      </p:sp>
    </p:spTree>
    <p:extLst>
      <p:ext uri="{BB962C8B-B14F-4D97-AF65-F5344CB8AC3E}">
        <p14:creationId xmlns:p14="http://schemas.microsoft.com/office/powerpoint/2010/main" val="1630157903"/>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Diagrama"/>
          <p:cNvGraphicFramePr/>
          <p:nvPr>
            <p:extLst>
              <p:ext uri="{D42A27DB-BD31-4B8C-83A1-F6EECF244321}">
                <p14:modId xmlns:p14="http://schemas.microsoft.com/office/powerpoint/2010/main" val="895986451"/>
              </p:ext>
            </p:extLst>
          </p:nvPr>
        </p:nvGraphicFramePr>
        <p:xfrm>
          <a:off x="457200" y="274638"/>
          <a:ext cx="8229600" cy="1143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2 Marcador de contenido"/>
          <p:cNvSpPr>
            <a:spLocks noGrp="1"/>
          </p:cNvSpPr>
          <p:nvPr>
            <p:ph idx="1"/>
          </p:nvPr>
        </p:nvSpPr>
        <p:spPr>
          <a:xfrm>
            <a:off x="457200" y="1600200"/>
            <a:ext cx="8229600" cy="2620888"/>
          </a:xfrm>
        </p:spPr>
        <p:txBody>
          <a:bodyPr>
            <a:normAutofit fontScale="70000" lnSpcReduction="20000"/>
          </a:bodyPr>
          <a:lstStyle/>
          <a:p>
            <a:pPr marL="0" indent="0" algn="ctr">
              <a:buNone/>
            </a:pPr>
            <a:r>
              <a:rPr lang="es-CO" sz="4100" b="1" u="sng" dirty="0" smtClean="0"/>
              <a:t>Sus </a:t>
            </a:r>
            <a:r>
              <a:rPr lang="es-CO" sz="4100" b="1" u="sng" dirty="0"/>
              <a:t>doctrinas bíblicas </a:t>
            </a:r>
            <a:r>
              <a:rPr lang="es-CO" sz="4100" b="1" u="sng" dirty="0" smtClean="0"/>
              <a:t>peculiares</a:t>
            </a:r>
            <a:r>
              <a:rPr lang="es-CO" sz="4100" b="1" dirty="0"/>
              <a:t> </a:t>
            </a:r>
          </a:p>
          <a:p>
            <a:endParaRPr lang="es-CO" b="1" dirty="0" smtClean="0"/>
          </a:p>
          <a:p>
            <a:pPr marL="0" indent="0" algn="ctr">
              <a:buNone/>
            </a:pPr>
            <a:r>
              <a:rPr lang="es-CO" dirty="0" smtClean="0"/>
              <a:t>Cuando El Señor Jesús ascendió a los cielos en el año 31, inmediatamente inició su obra de intercesión en el lugar Santo del Santuario Celestial hasta 1844, pero </a:t>
            </a:r>
            <a:r>
              <a:rPr lang="es-CO" dirty="0"/>
              <a:t>e</a:t>
            </a:r>
            <a:r>
              <a:rPr lang="es-CO" dirty="0" smtClean="0"/>
              <a:t>l tiempo </a:t>
            </a:r>
            <a:r>
              <a:rPr lang="es-CO" dirty="0"/>
              <a:t>transcurrido </a:t>
            </a:r>
            <a:r>
              <a:rPr lang="es-CO" dirty="0" smtClean="0"/>
              <a:t>desde 1844 </a:t>
            </a:r>
            <a:r>
              <a:rPr lang="es-CO" dirty="0"/>
              <a:t>fue un período de grandes eventos, que abrió ante nuestros ojos </a:t>
            </a:r>
            <a:r>
              <a:rPr lang="es-CO" dirty="0" smtClean="0"/>
              <a:t>asombrados</a:t>
            </a:r>
            <a:r>
              <a:rPr lang="es-CO" dirty="0" smtClean="0">
                <a:latin typeface="Agency FB" pitchFamily="34" charset="0"/>
              </a:rPr>
              <a:t> </a:t>
            </a:r>
            <a:r>
              <a:rPr lang="es-CO" dirty="0" smtClean="0"/>
              <a:t>(dos eventos importantes)</a:t>
            </a:r>
          </a:p>
        </p:txBody>
      </p:sp>
      <p:graphicFrame>
        <p:nvGraphicFramePr>
          <p:cNvPr id="7" name="6 Diagrama"/>
          <p:cNvGraphicFramePr/>
          <p:nvPr>
            <p:extLst>
              <p:ext uri="{D42A27DB-BD31-4B8C-83A1-F6EECF244321}">
                <p14:modId xmlns:p14="http://schemas.microsoft.com/office/powerpoint/2010/main" val="945205988"/>
              </p:ext>
            </p:extLst>
          </p:nvPr>
        </p:nvGraphicFramePr>
        <p:xfrm>
          <a:off x="78499" y="4005063"/>
          <a:ext cx="7128792" cy="2425081"/>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pic>
        <p:nvPicPr>
          <p:cNvPr id="1026" name="Picture 2" descr="http://4.bp.blogspot.com/_AXU3cVufTP0/TQVlQCykggI/AAAAAAAAAJQ/nMbr9i_rDu0/s320/santuario2.jpg">
            <a:hlinkClick r:id="rId12"/>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7236296" y="3861048"/>
            <a:ext cx="1772419" cy="1319809"/>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s://encrypted-tbn0.gstatic.com/images?q=tbn:ANd9GcS-71GVqUtLxfgUZjh_IXCdjCdqaBjXPa1Bq8EqdT8CdloUAz-qZuG7buY">
            <a:hlinkClick r:id="rId14"/>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7236296" y="5373216"/>
            <a:ext cx="1772419" cy="11940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56736894"/>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heel(1)">
                                      <p:cBhvr>
                                        <p:cTn id="12" dur="20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randombar(horizontal)">
                                      <p:cBhvr>
                                        <p:cTn id="17" dur="500"/>
                                        <p:tgtEl>
                                          <p:spTgt spid="7"/>
                                        </p:tgtEl>
                                      </p:cBhvr>
                                    </p:animEffect>
                                  </p:childTnLst>
                                </p:cTn>
                              </p:par>
                              <p:par>
                                <p:cTn id="18" presetID="14" presetClass="entr" presetSubtype="10" fill="hold" nodeType="withEffect">
                                  <p:stCondLst>
                                    <p:cond delay="0"/>
                                  </p:stCondLst>
                                  <p:childTnLst>
                                    <p:set>
                                      <p:cBhvr>
                                        <p:cTn id="19" dur="1" fill="hold">
                                          <p:stCondLst>
                                            <p:cond delay="0"/>
                                          </p:stCondLst>
                                        </p:cTn>
                                        <p:tgtEl>
                                          <p:spTgt spid="1026"/>
                                        </p:tgtEl>
                                        <p:attrNameLst>
                                          <p:attrName>style.visibility</p:attrName>
                                        </p:attrNameLst>
                                      </p:cBhvr>
                                      <p:to>
                                        <p:strVal val="visible"/>
                                      </p:to>
                                    </p:set>
                                    <p:animEffect transition="in" filter="randombar(horizontal)">
                                      <p:cBhvr>
                                        <p:cTn id="20" dur="500"/>
                                        <p:tgtEl>
                                          <p:spTgt spid="1026"/>
                                        </p:tgtEl>
                                      </p:cBhvr>
                                    </p:animEffect>
                                  </p:childTnLst>
                                </p:cTn>
                              </p:par>
                              <p:par>
                                <p:cTn id="21" presetID="14" presetClass="entr" presetSubtype="10" fill="hold" nodeType="withEffect">
                                  <p:stCondLst>
                                    <p:cond delay="0"/>
                                  </p:stCondLst>
                                  <p:childTnLst>
                                    <p:set>
                                      <p:cBhvr>
                                        <p:cTn id="22" dur="1" fill="hold">
                                          <p:stCondLst>
                                            <p:cond delay="0"/>
                                          </p:stCondLst>
                                        </p:cTn>
                                        <p:tgtEl>
                                          <p:spTgt spid="1028"/>
                                        </p:tgtEl>
                                        <p:attrNameLst>
                                          <p:attrName>style.visibility</p:attrName>
                                        </p:attrNameLst>
                                      </p:cBhvr>
                                      <p:to>
                                        <p:strVal val="visible"/>
                                      </p:to>
                                    </p:set>
                                    <p:animEffect transition="in" filter="randombar(horizontal)">
                                      <p:cBhvr>
                                        <p:cTn id="23" dur="500"/>
                                        <p:tgtEl>
                                          <p:spTgt spid="10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Graphic spid="7" grpId="0">
        <p:bldAsOne/>
      </p:bldGraphic>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860032" y="404665"/>
            <a:ext cx="3826768" cy="5976663"/>
          </a:xfrm>
        </p:spPr>
        <p:txBody>
          <a:bodyPr/>
          <a:lstStyle/>
          <a:p>
            <a:pPr marL="0" indent="0" algn="ctr">
              <a:buNone/>
            </a:pPr>
            <a:endParaRPr lang="es-CO" dirty="0" smtClean="0"/>
          </a:p>
          <a:p>
            <a:pPr marL="0" indent="0" algn="ctr">
              <a:buNone/>
            </a:pPr>
            <a:r>
              <a:rPr lang="es-CO" dirty="0" smtClean="0"/>
              <a:t>Las oraciones de todos aquellos que acudan a Cristo en busca de perdón en la tierra, ascienden al Santuario Celestial para ser presentada por nuestro Sumo Sacerdote ante el trono de la gracia.</a:t>
            </a:r>
            <a:endParaRPr lang="es-CO" dirty="0"/>
          </a:p>
        </p:txBody>
      </p:sp>
      <p:pic>
        <p:nvPicPr>
          <p:cNvPr id="3074" name="Picture 2" descr="El santuario celestia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404665"/>
            <a:ext cx="4181450" cy="59766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77580241"/>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4 Marcador de contenido"/>
          <p:cNvGraphicFramePr>
            <a:graphicFrameLocks noGrp="1"/>
          </p:cNvGraphicFramePr>
          <p:nvPr>
            <p:ph idx="1"/>
            <p:extLst>
              <p:ext uri="{D42A27DB-BD31-4B8C-83A1-F6EECF244321}">
                <p14:modId xmlns:p14="http://schemas.microsoft.com/office/powerpoint/2010/main" val="1364573991"/>
              </p:ext>
            </p:extLst>
          </p:nvPr>
        </p:nvGraphicFramePr>
        <p:xfrm>
          <a:off x="575089" y="1484784"/>
          <a:ext cx="6166520" cy="324036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3 Rectángulo"/>
          <p:cNvSpPr/>
          <p:nvPr/>
        </p:nvSpPr>
        <p:spPr>
          <a:xfrm>
            <a:off x="1331640" y="4941168"/>
            <a:ext cx="5976664" cy="1600438"/>
          </a:xfrm>
          <a:prstGeom prst="rect">
            <a:avLst/>
          </a:prstGeom>
        </p:spPr>
        <p:txBody>
          <a:bodyPr wrap="square">
            <a:spAutoFit/>
          </a:bodyPr>
          <a:lstStyle/>
          <a:p>
            <a:r>
              <a:rPr lang="es-CO" sz="2000" b="1" u="sng" dirty="0" smtClean="0"/>
              <a:t>la no inmortalidad de los malvados</a:t>
            </a:r>
            <a:r>
              <a:rPr lang="es-CO" sz="2000" dirty="0"/>
              <a:t> es un antiguo hito. </a:t>
            </a:r>
            <a:r>
              <a:rPr lang="es-CO" sz="2000" u="sng" dirty="0"/>
              <a:t>No puedo recordar nada más que pueda colocarse bajo el título de los antiguos hitos</a:t>
            </a:r>
            <a:endParaRPr lang="es-CO" sz="2000" dirty="0"/>
          </a:p>
          <a:p>
            <a:r>
              <a:rPr lang="es-CO" sz="2000" dirty="0"/>
              <a:t>(</a:t>
            </a:r>
            <a:r>
              <a:rPr lang="es-CO" sz="2000" b="1" dirty="0"/>
              <a:t>ver Prov. 9:1</a:t>
            </a:r>
            <a:r>
              <a:rPr lang="es-CO" sz="2000" dirty="0"/>
              <a:t>).</a:t>
            </a:r>
          </a:p>
          <a:p>
            <a:r>
              <a:rPr lang="es-CO" dirty="0"/>
              <a:t> </a:t>
            </a:r>
          </a:p>
        </p:txBody>
      </p:sp>
      <p:sp>
        <p:nvSpPr>
          <p:cNvPr id="6" name="5 Rectángulo"/>
          <p:cNvSpPr/>
          <p:nvPr/>
        </p:nvSpPr>
        <p:spPr>
          <a:xfrm>
            <a:off x="611560" y="548680"/>
            <a:ext cx="7920880" cy="646331"/>
          </a:xfrm>
          <a:prstGeom prst="rect">
            <a:avLst/>
          </a:prstGeom>
        </p:spPr>
        <p:txBody>
          <a:bodyPr wrap="square">
            <a:spAutoFit/>
          </a:bodyPr>
          <a:lstStyle/>
          <a:p>
            <a:pPr lvl="0"/>
            <a:r>
              <a:rPr lang="es-CO" sz="3600" b="1" dirty="0"/>
              <a:t>Uno de los hitos de este mensaje fue:</a:t>
            </a:r>
          </a:p>
        </p:txBody>
      </p:sp>
      <p:pic>
        <p:nvPicPr>
          <p:cNvPr id="2050" name="Picture 2" descr="https://encrypted-tbn3.gstatic.com/images?q=tbn:ANd9GcQmS4VcpgO1ppT0EKRtm50foPXZJUSqsVoPuybgOBL0r5gRcXjy0KC3GY23">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762750" y="1556792"/>
            <a:ext cx="2129730" cy="1296144"/>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El libro de la ley al lado del arca del pacto"/>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762750" y="2996952"/>
            <a:ext cx="2129730" cy="15973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1838546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80">
                                          <p:stCondLst>
                                            <p:cond delay="0"/>
                                          </p:stCondLst>
                                        </p:cTn>
                                        <p:tgtEl>
                                          <p:spTgt spid="5"/>
                                        </p:tgtEl>
                                      </p:cBhvr>
                                    </p:animEffect>
                                    <p:anim calcmode="lin" valueType="num">
                                      <p:cBhvr>
                                        <p:cTn id="8"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13" dur="26">
                                          <p:stCondLst>
                                            <p:cond delay="650"/>
                                          </p:stCondLst>
                                        </p:cTn>
                                        <p:tgtEl>
                                          <p:spTgt spid="5"/>
                                        </p:tgtEl>
                                      </p:cBhvr>
                                      <p:to x="100000" y="60000"/>
                                    </p:animScale>
                                    <p:animScale>
                                      <p:cBhvr>
                                        <p:cTn id="14" dur="166" decel="50000">
                                          <p:stCondLst>
                                            <p:cond delay="676"/>
                                          </p:stCondLst>
                                        </p:cTn>
                                        <p:tgtEl>
                                          <p:spTgt spid="5"/>
                                        </p:tgtEl>
                                      </p:cBhvr>
                                      <p:to x="100000" y="100000"/>
                                    </p:animScale>
                                    <p:animScale>
                                      <p:cBhvr>
                                        <p:cTn id="15" dur="26">
                                          <p:stCondLst>
                                            <p:cond delay="1312"/>
                                          </p:stCondLst>
                                        </p:cTn>
                                        <p:tgtEl>
                                          <p:spTgt spid="5"/>
                                        </p:tgtEl>
                                      </p:cBhvr>
                                      <p:to x="100000" y="80000"/>
                                    </p:animScale>
                                    <p:animScale>
                                      <p:cBhvr>
                                        <p:cTn id="16" dur="166" decel="50000">
                                          <p:stCondLst>
                                            <p:cond delay="1338"/>
                                          </p:stCondLst>
                                        </p:cTn>
                                        <p:tgtEl>
                                          <p:spTgt spid="5"/>
                                        </p:tgtEl>
                                      </p:cBhvr>
                                      <p:to x="100000" y="100000"/>
                                    </p:animScale>
                                    <p:animScale>
                                      <p:cBhvr>
                                        <p:cTn id="17" dur="26">
                                          <p:stCondLst>
                                            <p:cond delay="1642"/>
                                          </p:stCondLst>
                                        </p:cTn>
                                        <p:tgtEl>
                                          <p:spTgt spid="5"/>
                                        </p:tgtEl>
                                      </p:cBhvr>
                                      <p:to x="100000" y="90000"/>
                                    </p:animScale>
                                    <p:animScale>
                                      <p:cBhvr>
                                        <p:cTn id="18" dur="166" decel="50000">
                                          <p:stCondLst>
                                            <p:cond delay="1668"/>
                                          </p:stCondLst>
                                        </p:cTn>
                                        <p:tgtEl>
                                          <p:spTgt spid="5"/>
                                        </p:tgtEl>
                                      </p:cBhvr>
                                      <p:to x="100000" y="100000"/>
                                    </p:animScale>
                                    <p:animScale>
                                      <p:cBhvr>
                                        <p:cTn id="19" dur="26">
                                          <p:stCondLst>
                                            <p:cond delay="1808"/>
                                          </p:stCondLst>
                                        </p:cTn>
                                        <p:tgtEl>
                                          <p:spTgt spid="5"/>
                                        </p:tgtEl>
                                      </p:cBhvr>
                                      <p:to x="100000" y="95000"/>
                                    </p:animScale>
                                    <p:animScale>
                                      <p:cBhvr>
                                        <p:cTn id="20" dur="166" decel="50000">
                                          <p:stCondLst>
                                            <p:cond delay="1834"/>
                                          </p:stCondLst>
                                        </p:cTn>
                                        <p:tgtEl>
                                          <p:spTgt spid="5"/>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2050"/>
                                        </p:tgtEl>
                                        <p:attrNameLst>
                                          <p:attrName>style.visibility</p:attrName>
                                        </p:attrNameLst>
                                      </p:cBhvr>
                                      <p:to>
                                        <p:strVal val="visible"/>
                                      </p:to>
                                    </p:set>
                                    <p:animEffect transition="in" filter="wipe(down)">
                                      <p:cBhvr>
                                        <p:cTn id="23" dur="580">
                                          <p:stCondLst>
                                            <p:cond delay="0"/>
                                          </p:stCondLst>
                                        </p:cTn>
                                        <p:tgtEl>
                                          <p:spTgt spid="2050"/>
                                        </p:tgtEl>
                                      </p:cBhvr>
                                    </p:animEffect>
                                    <p:anim calcmode="lin" valueType="num">
                                      <p:cBhvr>
                                        <p:cTn id="24" dur="1822" tmFilter="0,0; 0.14,0.36; 0.43,0.73; 0.71,0.91; 1.0,1.0">
                                          <p:stCondLst>
                                            <p:cond delay="0"/>
                                          </p:stCondLst>
                                        </p:cTn>
                                        <p:tgtEl>
                                          <p:spTgt spid="2050"/>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2050"/>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2050"/>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2050"/>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2050"/>
                                        </p:tgtEl>
                                        <p:attrNameLst>
                                          <p:attrName>ppt_y</p:attrName>
                                        </p:attrNameLst>
                                      </p:cBhvr>
                                      <p:tavLst>
                                        <p:tav tm="0" fmla="#ppt_y-sin(pi*$)/81">
                                          <p:val>
                                            <p:fltVal val="0"/>
                                          </p:val>
                                        </p:tav>
                                        <p:tav tm="100000">
                                          <p:val>
                                            <p:fltVal val="1"/>
                                          </p:val>
                                        </p:tav>
                                      </p:tavLst>
                                    </p:anim>
                                    <p:animScale>
                                      <p:cBhvr>
                                        <p:cTn id="29" dur="26">
                                          <p:stCondLst>
                                            <p:cond delay="650"/>
                                          </p:stCondLst>
                                        </p:cTn>
                                        <p:tgtEl>
                                          <p:spTgt spid="2050"/>
                                        </p:tgtEl>
                                      </p:cBhvr>
                                      <p:to x="100000" y="60000"/>
                                    </p:animScale>
                                    <p:animScale>
                                      <p:cBhvr>
                                        <p:cTn id="30" dur="166" decel="50000">
                                          <p:stCondLst>
                                            <p:cond delay="676"/>
                                          </p:stCondLst>
                                        </p:cTn>
                                        <p:tgtEl>
                                          <p:spTgt spid="2050"/>
                                        </p:tgtEl>
                                      </p:cBhvr>
                                      <p:to x="100000" y="100000"/>
                                    </p:animScale>
                                    <p:animScale>
                                      <p:cBhvr>
                                        <p:cTn id="31" dur="26">
                                          <p:stCondLst>
                                            <p:cond delay="1312"/>
                                          </p:stCondLst>
                                        </p:cTn>
                                        <p:tgtEl>
                                          <p:spTgt spid="2050"/>
                                        </p:tgtEl>
                                      </p:cBhvr>
                                      <p:to x="100000" y="80000"/>
                                    </p:animScale>
                                    <p:animScale>
                                      <p:cBhvr>
                                        <p:cTn id="32" dur="166" decel="50000">
                                          <p:stCondLst>
                                            <p:cond delay="1338"/>
                                          </p:stCondLst>
                                        </p:cTn>
                                        <p:tgtEl>
                                          <p:spTgt spid="2050"/>
                                        </p:tgtEl>
                                      </p:cBhvr>
                                      <p:to x="100000" y="100000"/>
                                    </p:animScale>
                                    <p:animScale>
                                      <p:cBhvr>
                                        <p:cTn id="33" dur="26">
                                          <p:stCondLst>
                                            <p:cond delay="1642"/>
                                          </p:stCondLst>
                                        </p:cTn>
                                        <p:tgtEl>
                                          <p:spTgt spid="2050"/>
                                        </p:tgtEl>
                                      </p:cBhvr>
                                      <p:to x="100000" y="90000"/>
                                    </p:animScale>
                                    <p:animScale>
                                      <p:cBhvr>
                                        <p:cTn id="34" dur="166" decel="50000">
                                          <p:stCondLst>
                                            <p:cond delay="1668"/>
                                          </p:stCondLst>
                                        </p:cTn>
                                        <p:tgtEl>
                                          <p:spTgt spid="2050"/>
                                        </p:tgtEl>
                                      </p:cBhvr>
                                      <p:to x="100000" y="100000"/>
                                    </p:animScale>
                                    <p:animScale>
                                      <p:cBhvr>
                                        <p:cTn id="35" dur="26">
                                          <p:stCondLst>
                                            <p:cond delay="1808"/>
                                          </p:stCondLst>
                                        </p:cTn>
                                        <p:tgtEl>
                                          <p:spTgt spid="2050"/>
                                        </p:tgtEl>
                                      </p:cBhvr>
                                      <p:to x="100000" y="95000"/>
                                    </p:animScale>
                                    <p:animScale>
                                      <p:cBhvr>
                                        <p:cTn id="36" dur="166" decel="50000">
                                          <p:stCondLst>
                                            <p:cond delay="1834"/>
                                          </p:stCondLst>
                                        </p:cTn>
                                        <p:tgtEl>
                                          <p:spTgt spid="2050"/>
                                        </p:tgtEl>
                                      </p:cBhvr>
                                      <p:to x="100000" y="100000"/>
                                    </p:animScale>
                                  </p:childTnLst>
                                </p:cTn>
                              </p:par>
                              <p:par>
                                <p:cTn id="37" presetID="26" presetClass="entr" presetSubtype="0" fill="hold" nodeType="withEffect">
                                  <p:stCondLst>
                                    <p:cond delay="0"/>
                                  </p:stCondLst>
                                  <p:childTnLst>
                                    <p:set>
                                      <p:cBhvr>
                                        <p:cTn id="38" dur="1" fill="hold">
                                          <p:stCondLst>
                                            <p:cond delay="0"/>
                                          </p:stCondLst>
                                        </p:cTn>
                                        <p:tgtEl>
                                          <p:spTgt spid="2052"/>
                                        </p:tgtEl>
                                        <p:attrNameLst>
                                          <p:attrName>style.visibility</p:attrName>
                                        </p:attrNameLst>
                                      </p:cBhvr>
                                      <p:to>
                                        <p:strVal val="visible"/>
                                      </p:to>
                                    </p:set>
                                    <p:animEffect transition="in" filter="wipe(down)">
                                      <p:cBhvr>
                                        <p:cTn id="39" dur="580">
                                          <p:stCondLst>
                                            <p:cond delay="0"/>
                                          </p:stCondLst>
                                        </p:cTn>
                                        <p:tgtEl>
                                          <p:spTgt spid="2052"/>
                                        </p:tgtEl>
                                      </p:cBhvr>
                                    </p:animEffect>
                                    <p:anim calcmode="lin" valueType="num">
                                      <p:cBhvr>
                                        <p:cTn id="40" dur="1822" tmFilter="0,0; 0.14,0.36; 0.43,0.73; 0.71,0.91; 1.0,1.0">
                                          <p:stCondLst>
                                            <p:cond delay="0"/>
                                          </p:stCondLst>
                                        </p:cTn>
                                        <p:tgtEl>
                                          <p:spTgt spid="2052"/>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2052"/>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2052"/>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2052"/>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2052"/>
                                        </p:tgtEl>
                                        <p:attrNameLst>
                                          <p:attrName>ppt_y</p:attrName>
                                        </p:attrNameLst>
                                      </p:cBhvr>
                                      <p:tavLst>
                                        <p:tav tm="0" fmla="#ppt_y-sin(pi*$)/81">
                                          <p:val>
                                            <p:fltVal val="0"/>
                                          </p:val>
                                        </p:tav>
                                        <p:tav tm="100000">
                                          <p:val>
                                            <p:fltVal val="1"/>
                                          </p:val>
                                        </p:tav>
                                      </p:tavLst>
                                    </p:anim>
                                    <p:animScale>
                                      <p:cBhvr>
                                        <p:cTn id="45" dur="26">
                                          <p:stCondLst>
                                            <p:cond delay="650"/>
                                          </p:stCondLst>
                                        </p:cTn>
                                        <p:tgtEl>
                                          <p:spTgt spid="2052"/>
                                        </p:tgtEl>
                                      </p:cBhvr>
                                      <p:to x="100000" y="60000"/>
                                    </p:animScale>
                                    <p:animScale>
                                      <p:cBhvr>
                                        <p:cTn id="46" dur="166" decel="50000">
                                          <p:stCondLst>
                                            <p:cond delay="676"/>
                                          </p:stCondLst>
                                        </p:cTn>
                                        <p:tgtEl>
                                          <p:spTgt spid="2052"/>
                                        </p:tgtEl>
                                      </p:cBhvr>
                                      <p:to x="100000" y="100000"/>
                                    </p:animScale>
                                    <p:animScale>
                                      <p:cBhvr>
                                        <p:cTn id="47" dur="26">
                                          <p:stCondLst>
                                            <p:cond delay="1312"/>
                                          </p:stCondLst>
                                        </p:cTn>
                                        <p:tgtEl>
                                          <p:spTgt spid="2052"/>
                                        </p:tgtEl>
                                      </p:cBhvr>
                                      <p:to x="100000" y="80000"/>
                                    </p:animScale>
                                    <p:animScale>
                                      <p:cBhvr>
                                        <p:cTn id="48" dur="166" decel="50000">
                                          <p:stCondLst>
                                            <p:cond delay="1338"/>
                                          </p:stCondLst>
                                        </p:cTn>
                                        <p:tgtEl>
                                          <p:spTgt spid="2052"/>
                                        </p:tgtEl>
                                      </p:cBhvr>
                                      <p:to x="100000" y="100000"/>
                                    </p:animScale>
                                    <p:animScale>
                                      <p:cBhvr>
                                        <p:cTn id="49" dur="26">
                                          <p:stCondLst>
                                            <p:cond delay="1642"/>
                                          </p:stCondLst>
                                        </p:cTn>
                                        <p:tgtEl>
                                          <p:spTgt spid="2052"/>
                                        </p:tgtEl>
                                      </p:cBhvr>
                                      <p:to x="100000" y="90000"/>
                                    </p:animScale>
                                    <p:animScale>
                                      <p:cBhvr>
                                        <p:cTn id="50" dur="166" decel="50000">
                                          <p:stCondLst>
                                            <p:cond delay="1668"/>
                                          </p:stCondLst>
                                        </p:cTn>
                                        <p:tgtEl>
                                          <p:spTgt spid="2052"/>
                                        </p:tgtEl>
                                      </p:cBhvr>
                                      <p:to x="100000" y="100000"/>
                                    </p:animScale>
                                    <p:animScale>
                                      <p:cBhvr>
                                        <p:cTn id="51" dur="26">
                                          <p:stCondLst>
                                            <p:cond delay="1808"/>
                                          </p:stCondLst>
                                        </p:cTn>
                                        <p:tgtEl>
                                          <p:spTgt spid="2052"/>
                                        </p:tgtEl>
                                      </p:cBhvr>
                                      <p:to x="100000" y="95000"/>
                                    </p:animScale>
                                    <p:animScale>
                                      <p:cBhvr>
                                        <p:cTn id="52" dur="166" decel="50000">
                                          <p:stCondLst>
                                            <p:cond delay="1834"/>
                                          </p:stCondLst>
                                        </p:cTn>
                                        <p:tgtEl>
                                          <p:spTgt spid="2052"/>
                                        </p:tgtEl>
                                      </p:cBhvr>
                                      <p:to x="100000" y="100000"/>
                                    </p:animScale>
                                  </p:childTnLst>
                                </p:cTn>
                              </p:par>
                            </p:childTnLst>
                          </p:cTn>
                        </p:par>
                      </p:childTnLst>
                    </p:cTn>
                  </p:par>
                  <p:par>
                    <p:cTn id="53" fill="hold">
                      <p:stCondLst>
                        <p:cond delay="indefinite"/>
                      </p:stCondLst>
                      <p:childTnLst>
                        <p:par>
                          <p:cTn id="54" fill="hold">
                            <p:stCondLst>
                              <p:cond delay="0"/>
                            </p:stCondLst>
                            <p:childTnLst>
                              <p:par>
                                <p:cTn id="55" presetID="21" presetClass="entr" presetSubtype="1" fill="hold" grpId="0" nodeType="clickEffect">
                                  <p:stCondLst>
                                    <p:cond delay="0"/>
                                  </p:stCondLst>
                                  <p:childTnLst>
                                    <p:set>
                                      <p:cBhvr>
                                        <p:cTn id="56" dur="1" fill="hold">
                                          <p:stCondLst>
                                            <p:cond delay="0"/>
                                          </p:stCondLst>
                                        </p:cTn>
                                        <p:tgtEl>
                                          <p:spTgt spid="4"/>
                                        </p:tgtEl>
                                        <p:attrNameLst>
                                          <p:attrName>style.visibility</p:attrName>
                                        </p:attrNameLst>
                                      </p:cBhvr>
                                      <p:to>
                                        <p:strVal val="visible"/>
                                      </p:to>
                                    </p:set>
                                    <p:animEffect transition="in" filter="wheel(1)">
                                      <p:cBhvr>
                                        <p:cTn id="5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Diagrama"/>
          <p:cNvGraphicFramePr/>
          <p:nvPr>
            <p:extLst>
              <p:ext uri="{D42A27DB-BD31-4B8C-83A1-F6EECF244321}">
                <p14:modId xmlns:p14="http://schemas.microsoft.com/office/powerpoint/2010/main" val="1600735515"/>
              </p:ext>
            </p:extLst>
          </p:nvPr>
        </p:nvGraphicFramePr>
        <p:xfrm>
          <a:off x="457200" y="274638"/>
          <a:ext cx="8229600" cy="1143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2 Marcador de contenido"/>
          <p:cNvSpPr>
            <a:spLocks noGrp="1"/>
          </p:cNvSpPr>
          <p:nvPr>
            <p:ph idx="1"/>
          </p:nvPr>
        </p:nvSpPr>
        <p:spPr>
          <a:xfrm>
            <a:off x="457200" y="1600200"/>
            <a:ext cx="5698976" cy="2404864"/>
          </a:xfrm>
        </p:spPr>
        <p:txBody>
          <a:bodyPr>
            <a:normAutofit fontScale="92500" lnSpcReduction="20000"/>
          </a:bodyPr>
          <a:lstStyle/>
          <a:p>
            <a:pPr marL="0" indent="0" algn="ctr">
              <a:buNone/>
            </a:pPr>
            <a:r>
              <a:rPr lang="es-CO" i="1" dirty="0" smtClean="0"/>
              <a:t>"</a:t>
            </a:r>
            <a:r>
              <a:rPr lang="es-CO" i="1" dirty="0"/>
              <a:t>Vi volar por en medio del cielo a otro ángel, que tenía el evangelio eterno para predicarlo a los moradores de la tierra, a toda nación, tribu, lengua y pueblo, diciendo a gran voz</a:t>
            </a:r>
            <a:r>
              <a:rPr lang="es-CO" i="1" dirty="0" smtClean="0"/>
              <a:t>:</a:t>
            </a:r>
            <a:r>
              <a:rPr lang="es-CO" dirty="0"/>
              <a:t>    </a:t>
            </a:r>
          </a:p>
        </p:txBody>
      </p:sp>
      <p:sp>
        <p:nvSpPr>
          <p:cNvPr id="5" name="4 Rectángulo"/>
          <p:cNvSpPr/>
          <p:nvPr/>
        </p:nvSpPr>
        <p:spPr>
          <a:xfrm>
            <a:off x="3419872" y="4365104"/>
            <a:ext cx="5400600" cy="2308324"/>
          </a:xfrm>
          <a:prstGeom prst="rect">
            <a:avLst/>
          </a:prstGeom>
        </p:spPr>
        <p:txBody>
          <a:bodyPr wrap="square">
            <a:spAutoFit/>
          </a:bodyPr>
          <a:lstStyle/>
          <a:p>
            <a:pPr algn="ctr"/>
            <a:r>
              <a:rPr lang="es-CO" sz="2400" i="1" dirty="0"/>
              <a:t>Temed a Dios y dadle gloria, porque la hora de su juicio ha llegado; y adorad a aquel que hizo el cielo y la tierra, el mar y las fuentes de las aguas." </a:t>
            </a:r>
            <a:r>
              <a:rPr lang="es-CO" sz="2400" b="1" i="1" dirty="0">
                <a:solidFill>
                  <a:srgbClr val="FF0000"/>
                </a:solidFill>
              </a:rPr>
              <a:t>Apocalipsis 14:6-7</a:t>
            </a:r>
            <a:r>
              <a:rPr lang="es-CO" sz="2400" b="1" i="1" dirty="0" smtClean="0">
                <a:solidFill>
                  <a:srgbClr val="FF0000"/>
                </a:solidFill>
              </a:rPr>
              <a:t>. </a:t>
            </a:r>
            <a:r>
              <a:rPr lang="es-CO" sz="2400" b="1" dirty="0">
                <a:solidFill>
                  <a:srgbClr val="FF0000"/>
                </a:solidFill>
              </a:rPr>
              <a:t/>
            </a:r>
            <a:br>
              <a:rPr lang="es-CO" sz="2400" b="1" dirty="0">
                <a:solidFill>
                  <a:srgbClr val="FF0000"/>
                </a:solidFill>
              </a:rPr>
            </a:br>
            <a:endParaRPr lang="es-CO" sz="2400" b="1" dirty="0">
              <a:solidFill>
                <a:srgbClr val="FF0000"/>
              </a:solidFill>
            </a:endParaRPr>
          </a:p>
        </p:txBody>
      </p:sp>
      <p:pic>
        <p:nvPicPr>
          <p:cNvPr id="4098" name="Picture 2" descr="https://encrypted-tbn3.gstatic.com/images?q=tbn:ANd9GcTcHMGujVvVzVx-4IhKYVETmxzkiDtmAwyqqb-qp0-KKfWHf08mVemOty2x">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084169" y="1628800"/>
            <a:ext cx="2736304" cy="2304256"/>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https://encrypted-tbn2.gstatic.com/images?q=tbn:ANd9GcT0X6WXLut0kKCTvuHgFyVLN0UE328-Hwc1nBckNaydIVw-t-DcoA9yMEE">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539552" y="4221088"/>
            <a:ext cx="2736304" cy="1731566"/>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539552" y="5989331"/>
            <a:ext cx="2880320" cy="461665"/>
          </a:xfrm>
          <a:prstGeom prst="rect">
            <a:avLst/>
          </a:prstGeom>
        </p:spPr>
        <p:txBody>
          <a:bodyPr wrap="square">
            <a:spAutoFit/>
          </a:bodyPr>
          <a:lstStyle/>
          <a:p>
            <a:r>
              <a:rPr lang="es-CO" sz="2400" b="1" i="1" dirty="0">
                <a:solidFill>
                  <a:srgbClr val="FF0000"/>
                </a:solidFill>
              </a:rPr>
              <a:t>Lea S</a:t>
            </a:r>
            <a:r>
              <a:rPr lang="es-CO" sz="2400" b="1" i="1" dirty="0" smtClean="0">
                <a:solidFill>
                  <a:srgbClr val="FF0000"/>
                </a:solidFill>
              </a:rPr>
              <a:t>. Juan </a:t>
            </a:r>
            <a:r>
              <a:rPr lang="es-CO" sz="2400" b="1" i="1" dirty="0">
                <a:solidFill>
                  <a:srgbClr val="FF0000"/>
                </a:solidFill>
              </a:rPr>
              <a:t>1:1,2 ,</a:t>
            </a:r>
            <a:r>
              <a:rPr lang="es-CO" sz="2400" b="1" i="1" dirty="0" smtClean="0">
                <a:solidFill>
                  <a:srgbClr val="FF0000"/>
                </a:solidFill>
              </a:rPr>
              <a:t>14.</a:t>
            </a:r>
            <a:endParaRPr lang="es-CO" sz="2400" dirty="0"/>
          </a:p>
        </p:txBody>
      </p:sp>
    </p:spTree>
    <p:extLst>
      <p:ext uri="{BB962C8B-B14F-4D97-AF65-F5344CB8AC3E}">
        <p14:creationId xmlns:p14="http://schemas.microsoft.com/office/powerpoint/2010/main" val="929332646"/>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4098"/>
                                        </p:tgtEl>
                                        <p:attrNameLst>
                                          <p:attrName>style.visibility</p:attrName>
                                        </p:attrNameLst>
                                      </p:cBhvr>
                                      <p:to>
                                        <p:strVal val="visible"/>
                                      </p:to>
                                    </p:set>
                                    <p:anim calcmode="lin" valueType="num">
                                      <p:cBhvr>
                                        <p:cTn id="13" dur="1000" fill="hold"/>
                                        <p:tgtEl>
                                          <p:spTgt spid="4098"/>
                                        </p:tgtEl>
                                        <p:attrNameLst>
                                          <p:attrName>ppt_w</p:attrName>
                                        </p:attrNameLst>
                                      </p:cBhvr>
                                      <p:tavLst>
                                        <p:tav tm="0">
                                          <p:val>
                                            <p:fltVal val="0"/>
                                          </p:val>
                                        </p:tav>
                                        <p:tav tm="100000">
                                          <p:val>
                                            <p:strVal val="#ppt_w"/>
                                          </p:val>
                                        </p:tav>
                                      </p:tavLst>
                                    </p:anim>
                                    <p:anim calcmode="lin" valueType="num">
                                      <p:cBhvr>
                                        <p:cTn id="14" dur="1000" fill="hold"/>
                                        <p:tgtEl>
                                          <p:spTgt spid="4098"/>
                                        </p:tgtEl>
                                        <p:attrNameLst>
                                          <p:attrName>ppt_h</p:attrName>
                                        </p:attrNameLst>
                                      </p:cBhvr>
                                      <p:tavLst>
                                        <p:tav tm="0">
                                          <p:val>
                                            <p:fltVal val="0"/>
                                          </p:val>
                                        </p:tav>
                                        <p:tav tm="100000">
                                          <p:val>
                                            <p:strVal val="#ppt_h"/>
                                          </p:val>
                                        </p:tav>
                                      </p:tavLst>
                                    </p:anim>
                                    <p:anim calcmode="lin" valueType="num">
                                      <p:cBhvr>
                                        <p:cTn id="15" dur="1000" fill="hold"/>
                                        <p:tgtEl>
                                          <p:spTgt spid="4098"/>
                                        </p:tgtEl>
                                        <p:attrNameLst>
                                          <p:attrName>style.rotation</p:attrName>
                                        </p:attrNameLst>
                                      </p:cBhvr>
                                      <p:tavLst>
                                        <p:tav tm="0">
                                          <p:val>
                                            <p:fltVal val="90"/>
                                          </p:val>
                                        </p:tav>
                                        <p:tav tm="100000">
                                          <p:val>
                                            <p:fltVal val="0"/>
                                          </p:val>
                                        </p:tav>
                                      </p:tavLst>
                                    </p:anim>
                                    <p:animEffect transition="in" filter="fade">
                                      <p:cBhvr>
                                        <p:cTn id="16" dur="1000"/>
                                        <p:tgtEl>
                                          <p:spTgt spid="4098"/>
                                        </p:tgtEl>
                                      </p:cBhvr>
                                    </p:animEffect>
                                  </p:childTnLst>
                                </p:cTn>
                              </p:par>
                            </p:childTnLst>
                          </p:cTn>
                        </p:par>
                      </p:childTnLst>
                    </p:cTn>
                  </p:par>
                  <p:par>
                    <p:cTn id="17" fill="hold">
                      <p:stCondLst>
                        <p:cond delay="indefinite"/>
                      </p:stCondLst>
                      <p:childTnLst>
                        <p:par>
                          <p:cTn id="18" fill="hold">
                            <p:stCondLst>
                              <p:cond delay="0"/>
                            </p:stCondLst>
                            <p:childTnLst>
                              <p:par>
                                <p:cTn id="19" presetID="14" presetClass="entr" presetSubtype="10" fill="hold" grpId="1"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randombar(horizontal)">
                                      <p:cBhvr>
                                        <p:cTn id="21" dur="500"/>
                                        <p:tgtEl>
                                          <p:spTgt spid="5"/>
                                        </p:tgtEl>
                                      </p:cBhvr>
                                    </p:animEffect>
                                  </p:childTnLst>
                                </p:cTn>
                              </p:par>
                              <p:par>
                                <p:cTn id="22" presetID="14" presetClass="entr" presetSubtype="10" fill="hold" nodeType="withEffect">
                                  <p:stCondLst>
                                    <p:cond delay="0"/>
                                  </p:stCondLst>
                                  <p:childTnLst>
                                    <p:set>
                                      <p:cBhvr>
                                        <p:cTn id="23" dur="1" fill="hold">
                                          <p:stCondLst>
                                            <p:cond delay="0"/>
                                          </p:stCondLst>
                                        </p:cTn>
                                        <p:tgtEl>
                                          <p:spTgt spid="4100"/>
                                        </p:tgtEl>
                                        <p:attrNameLst>
                                          <p:attrName>style.visibility</p:attrName>
                                        </p:attrNameLst>
                                      </p:cBhvr>
                                      <p:to>
                                        <p:strVal val="visible"/>
                                      </p:to>
                                    </p:set>
                                    <p:animEffect transition="in" filter="randombar(horizontal)">
                                      <p:cBhvr>
                                        <p:cTn id="24" dur="500"/>
                                        <p:tgtEl>
                                          <p:spTgt spid="4100"/>
                                        </p:tgtEl>
                                      </p:cBhvr>
                                    </p:animEffect>
                                  </p:childTnLst>
                                </p:cTn>
                              </p:par>
                              <p:par>
                                <p:cTn id="25" presetID="14" presetClass="entr" presetSubtype="10" fill="hold" grpId="0" nodeType="with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randombar(horizontal)">
                                      <p:cBhvr>
                                        <p:cTn id="2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1"/>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336704"/>
          </a:xfrm>
        </p:spPr>
        <p:txBody>
          <a:bodyPr>
            <a:normAutofit fontScale="85000" lnSpcReduction="20000"/>
          </a:bodyPr>
          <a:lstStyle/>
          <a:p>
            <a:pPr marL="0" indent="0" algn="ctr">
              <a:buNone/>
            </a:pPr>
            <a:r>
              <a:rPr lang="es-CO" sz="3300" b="1" dirty="0" smtClean="0"/>
              <a:t>Un </a:t>
            </a:r>
            <a:r>
              <a:rPr lang="es-CO" sz="3300" b="1" dirty="0"/>
              <a:t>mensaje de advertencia para el mundo</a:t>
            </a:r>
            <a:r>
              <a:rPr lang="es-CO" sz="3300" b="1" dirty="0" smtClean="0"/>
              <a:t>:</a:t>
            </a:r>
          </a:p>
          <a:p>
            <a:pPr marL="0" indent="0" algn="ctr">
              <a:buNone/>
            </a:pPr>
            <a:r>
              <a:rPr lang="es-CO" dirty="0" smtClean="0"/>
              <a:t> </a:t>
            </a:r>
            <a:r>
              <a:rPr lang="es-CO" dirty="0"/>
              <a:t>Temer a Dios, adorar solamente a nuestro Creador y darle gloria al reflejar su carácter, porque la hora del juicio investigador (primero para los muertos y después para los vivos) ha llegado, y proclamar el Evangelio Eterno que abarca el plan de redención y salvación de todo pecado por  medio de Jesucristo, el único Mediador entre Dios y el hombre, habiendo obtenido ese lugar por haber logrado una vida totalmente victoriosa sobre el pecado en una carne semejante a la nuestra en todo </a:t>
            </a:r>
            <a:r>
              <a:rPr lang="es-CO" b="1" dirty="0">
                <a:latin typeface="Agency FB" pitchFamily="34" charset="0"/>
              </a:rPr>
              <a:t>(debilidades e inclinaciones heredadas</a:t>
            </a:r>
            <a:r>
              <a:rPr lang="es-CO" dirty="0"/>
              <a:t>), pero sin pecado </a:t>
            </a:r>
            <a:r>
              <a:rPr lang="es-CO" dirty="0">
                <a:solidFill>
                  <a:srgbClr val="FF0000"/>
                </a:solidFill>
              </a:rPr>
              <a:t>(Heb. 2: 17, 4: 15; 2 </a:t>
            </a:r>
            <a:r>
              <a:rPr lang="es-CO" dirty="0" smtClean="0">
                <a:solidFill>
                  <a:srgbClr val="FF0000"/>
                </a:solidFill>
              </a:rPr>
              <a:t>Juan</a:t>
            </a:r>
            <a:r>
              <a:rPr lang="es-CO" dirty="0">
                <a:solidFill>
                  <a:srgbClr val="FF0000"/>
                </a:solidFill>
              </a:rPr>
              <a:t>. 7; DTG 32: </a:t>
            </a:r>
            <a:r>
              <a:rPr lang="es-CO" dirty="0" smtClean="0">
                <a:solidFill>
                  <a:srgbClr val="FF0000"/>
                </a:solidFill>
              </a:rPr>
              <a:t>p3 </a:t>
            </a:r>
            <a:r>
              <a:rPr lang="es-CO" dirty="0">
                <a:solidFill>
                  <a:srgbClr val="FF0000"/>
                </a:solidFill>
              </a:rPr>
              <a:t>úp.).</a:t>
            </a:r>
          </a:p>
          <a:p>
            <a:pPr algn="ctr"/>
            <a:endParaRPr lang="es-CO" dirty="0" smtClean="0"/>
          </a:p>
          <a:p>
            <a:pPr marL="0" indent="0" algn="ctr">
              <a:buNone/>
            </a:pPr>
            <a:r>
              <a:rPr lang="es-CO" b="1" u="sng" dirty="0" smtClean="0"/>
              <a:t>Si </a:t>
            </a:r>
            <a:r>
              <a:rPr lang="es-CO" b="1" u="sng" dirty="0" smtClean="0"/>
              <a:t>desea ampliar </a:t>
            </a:r>
            <a:r>
              <a:rPr lang="es-CO" b="1" u="sng" dirty="0"/>
              <a:t>su estudio lea</a:t>
            </a:r>
            <a:r>
              <a:rPr lang="es-CO" dirty="0">
                <a:solidFill>
                  <a:srgbClr val="FF0000"/>
                </a:solidFill>
              </a:rPr>
              <a:t>: </a:t>
            </a:r>
            <a:r>
              <a:rPr lang="es-CO" dirty="0" smtClean="0">
                <a:solidFill>
                  <a:srgbClr val="FF0000"/>
                </a:solidFill>
              </a:rPr>
              <a:t>(Génesis </a:t>
            </a:r>
            <a:r>
              <a:rPr lang="es-CO" dirty="0">
                <a:solidFill>
                  <a:srgbClr val="FF0000"/>
                </a:solidFill>
              </a:rPr>
              <a:t>1:1; </a:t>
            </a:r>
            <a:r>
              <a:rPr lang="es-CO" dirty="0" smtClean="0">
                <a:solidFill>
                  <a:srgbClr val="FF0000"/>
                </a:solidFill>
              </a:rPr>
              <a:t>Éxodo </a:t>
            </a:r>
            <a:r>
              <a:rPr lang="es-CO" dirty="0">
                <a:solidFill>
                  <a:srgbClr val="FF0000"/>
                </a:solidFill>
              </a:rPr>
              <a:t>20:3-6; 1 Reyes 8:60; Salmos 19:9; Proverbios 2:5, 3:19; Eclesiastés 12:13; Mateo 5:6, 28:19; Juan 1:3, 14:6, 17:3; Hechos 1:8, 14:15, 17:24-25; 1 Corintios 10:31; 1 Timoteo 2:5).</a:t>
            </a:r>
          </a:p>
          <a:p>
            <a:endParaRPr lang="es-CO" dirty="0"/>
          </a:p>
          <a:p>
            <a:endParaRPr lang="es-CO" dirty="0"/>
          </a:p>
        </p:txBody>
      </p:sp>
    </p:spTree>
    <p:extLst>
      <p:ext uri="{BB962C8B-B14F-4D97-AF65-F5344CB8AC3E}">
        <p14:creationId xmlns:p14="http://schemas.microsoft.com/office/powerpoint/2010/main" val="2518675529"/>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randombar(horizontal)">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randombar(horizontal)">
                                      <p:cBhvr>
                                        <p:cTn id="1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Diagrama"/>
          <p:cNvGraphicFramePr/>
          <p:nvPr>
            <p:extLst>
              <p:ext uri="{D42A27DB-BD31-4B8C-83A1-F6EECF244321}">
                <p14:modId xmlns:p14="http://schemas.microsoft.com/office/powerpoint/2010/main" val="25220588"/>
              </p:ext>
            </p:extLst>
          </p:nvPr>
        </p:nvGraphicFramePr>
        <p:xfrm>
          <a:off x="457200" y="274638"/>
          <a:ext cx="8229600" cy="1143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2 Marcador de contenido"/>
          <p:cNvSpPr>
            <a:spLocks noGrp="1"/>
          </p:cNvSpPr>
          <p:nvPr>
            <p:ph idx="1"/>
          </p:nvPr>
        </p:nvSpPr>
        <p:spPr>
          <a:xfrm>
            <a:off x="457200" y="1600200"/>
            <a:ext cx="5842992" cy="1972816"/>
          </a:xfrm>
        </p:spPr>
        <p:txBody>
          <a:bodyPr>
            <a:normAutofit fontScale="92500" lnSpcReduction="20000"/>
          </a:bodyPr>
          <a:lstStyle/>
          <a:p>
            <a:pPr marL="0" indent="0">
              <a:buNone/>
            </a:pPr>
            <a:r>
              <a:rPr lang="es-CO" dirty="0"/>
              <a:t> </a:t>
            </a:r>
            <a:r>
              <a:rPr lang="es-CO" i="1" dirty="0"/>
              <a:t>"Otro ángel le siguió diciendo: Ha caído, ha caído Babilonia, la gran ciudad, porque ha hecho beber a todas las naciones del vino del furor de su fornicación." </a:t>
            </a:r>
            <a:r>
              <a:rPr lang="es-CO" i="1" dirty="0">
                <a:solidFill>
                  <a:srgbClr val="FF0000"/>
                </a:solidFill>
              </a:rPr>
              <a:t>Apocalipsis 14:8</a:t>
            </a:r>
            <a:r>
              <a:rPr lang="es-CO" i="1" dirty="0" smtClean="0"/>
              <a:t>.</a:t>
            </a:r>
            <a:endParaRPr lang="es-CO" dirty="0"/>
          </a:p>
        </p:txBody>
      </p:sp>
      <p:pic>
        <p:nvPicPr>
          <p:cNvPr id="6146" name="Picture 2" descr="http://2.bp.blogspot.com/-mLDc3RqHaEE/URqe-nVahVI/AAAAAAAAZMI/cShBJ_P2yBM/s400/image_content_low_209625_20130212130518.jpg">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732240" y="1556793"/>
            <a:ext cx="2266578" cy="1905000"/>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0" y="3573016"/>
            <a:ext cx="9144000" cy="3416320"/>
          </a:xfrm>
          <a:prstGeom prst="rect">
            <a:avLst/>
          </a:prstGeom>
        </p:spPr>
        <p:txBody>
          <a:bodyPr wrap="square">
            <a:spAutoFit/>
          </a:bodyPr>
          <a:lstStyle/>
          <a:p>
            <a:r>
              <a:rPr lang="es-CO" sz="2400" dirty="0"/>
              <a:t>Babilonia caída representa la caída moral de todas las Iglesias Protestantes en 1844, porque rechazaron la luz de la verdad que les fue enviada del cielo en la proclamación del Mensaje del Primer Ángel.  Este mensaje aún está vigente y llama a todos los Cristianos a separarse de sus iglesias caídas.</a:t>
            </a:r>
          </a:p>
          <a:p>
            <a:r>
              <a:rPr lang="es-CO" sz="2400" b="1" u="sng" dirty="0" smtClean="0"/>
              <a:t>Si </a:t>
            </a:r>
            <a:r>
              <a:rPr lang="es-CO" sz="2400" b="1" u="sng" dirty="0" smtClean="0"/>
              <a:t>desea </a:t>
            </a:r>
            <a:r>
              <a:rPr lang="es-CO" sz="2400" b="1" u="sng" dirty="0"/>
              <a:t>ampliar su estudio lea</a:t>
            </a:r>
            <a:r>
              <a:rPr lang="es-CO" sz="2400" dirty="0"/>
              <a:t>: </a:t>
            </a:r>
            <a:r>
              <a:rPr lang="es-CO" sz="2400" dirty="0" smtClean="0">
                <a:solidFill>
                  <a:srgbClr val="FF0000"/>
                </a:solidFill>
              </a:rPr>
              <a:t>(Isaías </a:t>
            </a:r>
            <a:r>
              <a:rPr lang="es-CO" sz="2400" dirty="0">
                <a:solidFill>
                  <a:srgbClr val="FF0000"/>
                </a:solidFill>
              </a:rPr>
              <a:t>28:7, 48:17-20; Jeremías 50:6, 51:6, 8, 51:44-45; Ezequiel 21:3-4; Zacarías 2:6-7; Mateo 24:15-16; Marcos 13:14; Lucas 21:20-21; Hechos 15:14; Apocalipsis 11:8, 16:19, </a:t>
            </a:r>
            <a:r>
              <a:rPr lang="es-CO" sz="2400" u="sng" dirty="0" smtClean="0">
                <a:solidFill>
                  <a:srgbClr val="FF0000"/>
                </a:solidFill>
              </a:rPr>
              <a:t>17:5</a:t>
            </a:r>
            <a:r>
              <a:rPr lang="es-CO" sz="2400" dirty="0" smtClean="0">
                <a:solidFill>
                  <a:srgbClr val="FF0000"/>
                </a:solidFill>
              </a:rPr>
              <a:t>,18</a:t>
            </a:r>
            <a:r>
              <a:rPr lang="es-CO" sz="2400" dirty="0">
                <a:solidFill>
                  <a:srgbClr val="FF0000"/>
                </a:solidFill>
              </a:rPr>
              <a:t>, 18:1-5</a:t>
            </a:r>
            <a:r>
              <a:rPr lang="es-CO" sz="2400" dirty="0" smtClean="0">
                <a:solidFill>
                  <a:srgbClr val="FF0000"/>
                </a:solidFill>
              </a:rPr>
              <a:t>).</a:t>
            </a:r>
            <a:endParaRPr lang="es-CO" sz="2400" dirty="0">
              <a:solidFill>
                <a:srgbClr val="FF0000"/>
              </a:solidFill>
            </a:endParaRPr>
          </a:p>
        </p:txBody>
      </p:sp>
    </p:spTree>
    <p:extLst>
      <p:ext uri="{BB962C8B-B14F-4D97-AF65-F5344CB8AC3E}">
        <p14:creationId xmlns:p14="http://schemas.microsoft.com/office/powerpoint/2010/main" val="90153491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6146"/>
                                        </p:tgtEl>
                                        <p:attrNameLst>
                                          <p:attrName>style.visibility</p:attrName>
                                        </p:attrNameLst>
                                      </p:cBhvr>
                                      <p:to>
                                        <p:strVal val="visible"/>
                                      </p:to>
                                    </p:set>
                                    <p:animEffect transition="in" filter="wheel(1)">
                                      <p:cBhvr>
                                        <p:cTn id="10" dur="2000"/>
                                        <p:tgtEl>
                                          <p:spTgt spid="6146"/>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down)">
                                      <p:cBhvr>
                                        <p:cTn id="1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Diagrama"/>
          <p:cNvGraphicFramePr/>
          <p:nvPr>
            <p:extLst>
              <p:ext uri="{D42A27DB-BD31-4B8C-83A1-F6EECF244321}">
                <p14:modId xmlns:p14="http://schemas.microsoft.com/office/powerpoint/2010/main" val="3011422385"/>
              </p:ext>
            </p:extLst>
          </p:nvPr>
        </p:nvGraphicFramePr>
        <p:xfrm>
          <a:off x="457200" y="274638"/>
          <a:ext cx="8229600" cy="1143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2 Marcador de contenido"/>
          <p:cNvSpPr>
            <a:spLocks noGrp="1"/>
          </p:cNvSpPr>
          <p:nvPr>
            <p:ph idx="1"/>
          </p:nvPr>
        </p:nvSpPr>
        <p:spPr>
          <a:xfrm>
            <a:off x="457200" y="1600201"/>
            <a:ext cx="6059016" cy="2395477"/>
          </a:xfrm>
        </p:spPr>
        <p:txBody>
          <a:bodyPr>
            <a:normAutofit fontScale="70000" lnSpcReduction="20000"/>
          </a:bodyPr>
          <a:lstStyle/>
          <a:p>
            <a:pPr marL="0" indent="0">
              <a:buNone/>
            </a:pPr>
            <a:r>
              <a:rPr lang="es-CO" i="1" dirty="0" smtClean="0"/>
              <a:t>"</a:t>
            </a:r>
            <a:r>
              <a:rPr lang="es-CO" i="1" dirty="0"/>
              <a:t>Y harán un santuario para mí, y habitaré en medio de ellos.  Conforme a todo lo que yo te muestre, el diseño del tabernáculo y el diseño de todos sus utensilios, así lo haréis." </a:t>
            </a:r>
            <a:r>
              <a:rPr lang="es-CO" i="1" u="sng" dirty="0" smtClean="0"/>
              <a:t>Éxodo </a:t>
            </a:r>
            <a:r>
              <a:rPr lang="es-CO" i="1" u="sng" dirty="0"/>
              <a:t>25:8-9</a:t>
            </a:r>
            <a:r>
              <a:rPr lang="es-CO" i="1" dirty="0"/>
              <a:t>.</a:t>
            </a:r>
            <a:endParaRPr lang="es-CO" dirty="0"/>
          </a:p>
          <a:p>
            <a:pPr marL="0" indent="0">
              <a:buNone/>
            </a:pPr>
            <a:r>
              <a:rPr lang="es-CO" i="1" dirty="0" smtClean="0"/>
              <a:t>"</a:t>
            </a:r>
            <a:r>
              <a:rPr lang="es-CO" i="1" dirty="0"/>
              <a:t>Y el templo de Dios fue abierto en el cielo, y el arca de su pacto se veía en el templo.  Y hubo relámpagos, voces, truenos, un terremoto y grande granizo." </a:t>
            </a:r>
            <a:r>
              <a:rPr lang="es-CO" i="1" u="sng" dirty="0"/>
              <a:t>Apocalipsis 11:19</a:t>
            </a:r>
            <a:r>
              <a:rPr lang="es-CO" i="1" dirty="0" smtClean="0"/>
              <a:t>.</a:t>
            </a:r>
            <a:endParaRPr lang="es-CO" dirty="0"/>
          </a:p>
        </p:txBody>
      </p:sp>
      <p:sp>
        <p:nvSpPr>
          <p:cNvPr id="5" name="4 Rectángulo"/>
          <p:cNvSpPr/>
          <p:nvPr/>
        </p:nvSpPr>
        <p:spPr>
          <a:xfrm>
            <a:off x="3562198" y="3995678"/>
            <a:ext cx="2808312" cy="2862322"/>
          </a:xfrm>
          <a:prstGeom prst="rect">
            <a:avLst/>
          </a:prstGeom>
          <a:solidFill>
            <a:srgbClr val="002060"/>
          </a:solidFill>
        </p:spPr>
        <p:txBody>
          <a:bodyPr wrap="square">
            <a:spAutoFit/>
          </a:bodyPr>
          <a:lstStyle/>
          <a:p>
            <a:pPr algn="ctr"/>
            <a:r>
              <a:rPr lang="es-CO" i="1" dirty="0">
                <a:solidFill>
                  <a:schemeClr val="bg1"/>
                </a:solidFill>
              </a:rPr>
              <a:t> "El fin de todo el discurso oído es este: Teme a Dios, y guarda sus mandamientos; porque esto es el todo del hombre.  Porque Dios traerá toda obra a juicio, juntamente con toda cosa encubierta, sea buena o sea mala."  </a:t>
            </a:r>
            <a:endParaRPr lang="es-CO" i="1" dirty="0" smtClean="0">
              <a:solidFill>
                <a:schemeClr val="bg1"/>
              </a:solidFill>
            </a:endParaRPr>
          </a:p>
          <a:p>
            <a:pPr algn="ctr"/>
            <a:r>
              <a:rPr lang="es-CO" b="1" i="1" u="sng" dirty="0" smtClean="0">
                <a:solidFill>
                  <a:schemeClr val="bg1"/>
                </a:solidFill>
              </a:rPr>
              <a:t>Eclesiastés </a:t>
            </a:r>
            <a:r>
              <a:rPr lang="es-CO" b="1" i="1" u="sng" dirty="0">
                <a:solidFill>
                  <a:schemeClr val="bg1"/>
                </a:solidFill>
              </a:rPr>
              <a:t>12:13-14.</a:t>
            </a:r>
            <a:endParaRPr lang="es-CO" b="1" u="sng" dirty="0">
              <a:solidFill>
                <a:schemeClr val="bg1"/>
              </a:solidFill>
            </a:endParaRPr>
          </a:p>
        </p:txBody>
      </p:sp>
      <p:pic>
        <p:nvPicPr>
          <p:cNvPr id="7170" name="Picture 2" descr="https://encrypted-tbn3.gstatic.com/images?q=tbn:ANd9GcTmnlJhaE3pjN0BdClBKEKlhBXxO1XYBb2ML45thmWPqN3Pb7OclaDR8SU">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732240" y="1700808"/>
            <a:ext cx="2123728" cy="1755255"/>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gessabba.JPG (17171 Byt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23528" y="4149080"/>
            <a:ext cx="2952328" cy="2483347"/>
          </a:xfrm>
          <a:prstGeom prst="rect">
            <a:avLst/>
          </a:prstGeom>
          <a:noFill/>
          <a:extLst>
            <a:ext uri="{909E8E84-426E-40DD-AFC4-6F175D3DCCD1}">
              <a14:hiddenFill xmlns:a14="http://schemas.microsoft.com/office/drawing/2010/main">
                <a:solidFill>
                  <a:srgbClr val="FFFFFF"/>
                </a:solidFill>
              </a14:hiddenFill>
            </a:ext>
          </a:extLst>
        </p:spPr>
      </p:pic>
      <p:pic>
        <p:nvPicPr>
          <p:cNvPr id="7174" name="Picture 6" descr="Spiegel.jpg (7007 Byte)"/>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588224" y="4149080"/>
            <a:ext cx="2267744" cy="24833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40928513"/>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2" dur="500"/>
                                        <p:tgtEl>
                                          <p:spTgt spid="3">
                                            <p:txEl>
                                              <p:pRg st="1" end="1"/>
                                            </p:txEl>
                                          </p:spTgt>
                                        </p:tgtEl>
                                      </p:cBhvr>
                                    </p:animEffect>
                                  </p:childTnLst>
                                </p:cTn>
                              </p:par>
                              <p:par>
                                <p:cTn id="13" presetID="14" presetClass="entr" presetSubtype="10" fill="hold" nodeType="withEffect">
                                  <p:stCondLst>
                                    <p:cond delay="0"/>
                                  </p:stCondLst>
                                  <p:childTnLst>
                                    <p:set>
                                      <p:cBhvr>
                                        <p:cTn id="14" dur="1" fill="hold">
                                          <p:stCondLst>
                                            <p:cond delay="0"/>
                                          </p:stCondLst>
                                        </p:cTn>
                                        <p:tgtEl>
                                          <p:spTgt spid="7170"/>
                                        </p:tgtEl>
                                        <p:attrNameLst>
                                          <p:attrName>style.visibility</p:attrName>
                                        </p:attrNameLst>
                                      </p:cBhvr>
                                      <p:to>
                                        <p:strVal val="visible"/>
                                      </p:to>
                                    </p:set>
                                    <p:animEffect transition="in" filter="randombar(horizontal)">
                                      <p:cBhvr>
                                        <p:cTn id="15" dur="500"/>
                                        <p:tgtEl>
                                          <p:spTgt spid="7170"/>
                                        </p:tgtEl>
                                      </p:cBhvr>
                                    </p:animEffect>
                                  </p:childTnLst>
                                </p:cTn>
                              </p:par>
                            </p:childTnLst>
                          </p:cTn>
                        </p:par>
                      </p:childTnLst>
                    </p:cTn>
                  </p:par>
                  <p:par>
                    <p:cTn id="16" fill="hold">
                      <p:stCondLst>
                        <p:cond delay="indefinite"/>
                      </p:stCondLst>
                      <p:childTnLst>
                        <p:par>
                          <p:cTn id="17" fill="hold">
                            <p:stCondLst>
                              <p:cond delay="0"/>
                            </p:stCondLst>
                            <p:childTnLst>
                              <p:par>
                                <p:cTn id="18" presetID="26" presetClass="entr" presetSubtype="0" fill="hold" grpId="0"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wipe(down)">
                                      <p:cBhvr>
                                        <p:cTn id="20" dur="580">
                                          <p:stCondLst>
                                            <p:cond delay="0"/>
                                          </p:stCondLst>
                                        </p:cTn>
                                        <p:tgtEl>
                                          <p:spTgt spid="5"/>
                                        </p:tgtEl>
                                      </p:cBhvr>
                                    </p:animEffect>
                                    <p:anim calcmode="lin" valueType="num">
                                      <p:cBhvr>
                                        <p:cTn id="21"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22"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23"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24"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25"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26" dur="26">
                                          <p:stCondLst>
                                            <p:cond delay="650"/>
                                          </p:stCondLst>
                                        </p:cTn>
                                        <p:tgtEl>
                                          <p:spTgt spid="5"/>
                                        </p:tgtEl>
                                      </p:cBhvr>
                                      <p:to x="100000" y="60000"/>
                                    </p:animScale>
                                    <p:animScale>
                                      <p:cBhvr>
                                        <p:cTn id="27" dur="166" decel="50000">
                                          <p:stCondLst>
                                            <p:cond delay="676"/>
                                          </p:stCondLst>
                                        </p:cTn>
                                        <p:tgtEl>
                                          <p:spTgt spid="5"/>
                                        </p:tgtEl>
                                      </p:cBhvr>
                                      <p:to x="100000" y="100000"/>
                                    </p:animScale>
                                    <p:animScale>
                                      <p:cBhvr>
                                        <p:cTn id="28" dur="26">
                                          <p:stCondLst>
                                            <p:cond delay="1312"/>
                                          </p:stCondLst>
                                        </p:cTn>
                                        <p:tgtEl>
                                          <p:spTgt spid="5"/>
                                        </p:tgtEl>
                                      </p:cBhvr>
                                      <p:to x="100000" y="80000"/>
                                    </p:animScale>
                                    <p:animScale>
                                      <p:cBhvr>
                                        <p:cTn id="29" dur="166" decel="50000">
                                          <p:stCondLst>
                                            <p:cond delay="1338"/>
                                          </p:stCondLst>
                                        </p:cTn>
                                        <p:tgtEl>
                                          <p:spTgt spid="5"/>
                                        </p:tgtEl>
                                      </p:cBhvr>
                                      <p:to x="100000" y="100000"/>
                                    </p:animScale>
                                    <p:animScale>
                                      <p:cBhvr>
                                        <p:cTn id="30" dur="26">
                                          <p:stCondLst>
                                            <p:cond delay="1642"/>
                                          </p:stCondLst>
                                        </p:cTn>
                                        <p:tgtEl>
                                          <p:spTgt spid="5"/>
                                        </p:tgtEl>
                                      </p:cBhvr>
                                      <p:to x="100000" y="90000"/>
                                    </p:animScale>
                                    <p:animScale>
                                      <p:cBhvr>
                                        <p:cTn id="31" dur="166" decel="50000">
                                          <p:stCondLst>
                                            <p:cond delay="1668"/>
                                          </p:stCondLst>
                                        </p:cTn>
                                        <p:tgtEl>
                                          <p:spTgt spid="5"/>
                                        </p:tgtEl>
                                      </p:cBhvr>
                                      <p:to x="100000" y="100000"/>
                                    </p:animScale>
                                    <p:animScale>
                                      <p:cBhvr>
                                        <p:cTn id="32" dur="26">
                                          <p:stCondLst>
                                            <p:cond delay="1808"/>
                                          </p:stCondLst>
                                        </p:cTn>
                                        <p:tgtEl>
                                          <p:spTgt spid="5"/>
                                        </p:tgtEl>
                                      </p:cBhvr>
                                      <p:to x="100000" y="95000"/>
                                    </p:animScale>
                                    <p:animScale>
                                      <p:cBhvr>
                                        <p:cTn id="33" dur="166" decel="50000">
                                          <p:stCondLst>
                                            <p:cond delay="1834"/>
                                          </p:stCondLst>
                                        </p:cTn>
                                        <p:tgtEl>
                                          <p:spTgt spid="5"/>
                                        </p:tgtEl>
                                      </p:cBhvr>
                                      <p:to x="100000" y="100000"/>
                                    </p:animScale>
                                  </p:childTnLst>
                                </p:cTn>
                              </p:par>
                              <p:par>
                                <p:cTn id="34" presetID="26" presetClass="entr" presetSubtype="0" fill="hold" nodeType="withEffect">
                                  <p:stCondLst>
                                    <p:cond delay="0"/>
                                  </p:stCondLst>
                                  <p:childTnLst>
                                    <p:set>
                                      <p:cBhvr>
                                        <p:cTn id="35" dur="1" fill="hold">
                                          <p:stCondLst>
                                            <p:cond delay="0"/>
                                          </p:stCondLst>
                                        </p:cTn>
                                        <p:tgtEl>
                                          <p:spTgt spid="7172"/>
                                        </p:tgtEl>
                                        <p:attrNameLst>
                                          <p:attrName>style.visibility</p:attrName>
                                        </p:attrNameLst>
                                      </p:cBhvr>
                                      <p:to>
                                        <p:strVal val="visible"/>
                                      </p:to>
                                    </p:set>
                                    <p:animEffect transition="in" filter="wipe(down)">
                                      <p:cBhvr>
                                        <p:cTn id="36" dur="580">
                                          <p:stCondLst>
                                            <p:cond delay="0"/>
                                          </p:stCondLst>
                                        </p:cTn>
                                        <p:tgtEl>
                                          <p:spTgt spid="7172"/>
                                        </p:tgtEl>
                                      </p:cBhvr>
                                    </p:animEffect>
                                    <p:anim calcmode="lin" valueType="num">
                                      <p:cBhvr>
                                        <p:cTn id="37" dur="1822" tmFilter="0,0; 0.14,0.36; 0.43,0.73; 0.71,0.91; 1.0,1.0">
                                          <p:stCondLst>
                                            <p:cond delay="0"/>
                                          </p:stCondLst>
                                        </p:cTn>
                                        <p:tgtEl>
                                          <p:spTgt spid="7172"/>
                                        </p:tgtEl>
                                        <p:attrNameLst>
                                          <p:attrName>ppt_x</p:attrName>
                                        </p:attrNameLst>
                                      </p:cBhvr>
                                      <p:tavLst>
                                        <p:tav tm="0">
                                          <p:val>
                                            <p:strVal val="#ppt_x-0.25"/>
                                          </p:val>
                                        </p:tav>
                                        <p:tav tm="100000">
                                          <p:val>
                                            <p:strVal val="#ppt_x"/>
                                          </p:val>
                                        </p:tav>
                                      </p:tavLst>
                                    </p:anim>
                                    <p:anim calcmode="lin" valueType="num">
                                      <p:cBhvr>
                                        <p:cTn id="38" dur="664" tmFilter="0.0,0.0; 0.25,0.07; 0.50,0.2; 0.75,0.467; 1.0,1.0">
                                          <p:stCondLst>
                                            <p:cond delay="0"/>
                                          </p:stCondLst>
                                        </p:cTn>
                                        <p:tgtEl>
                                          <p:spTgt spid="7172"/>
                                        </p:tgtEl>
                                        <p:attrNameLst>
                                          <p:attrName>ppt_y</p:attrName>
                                        </p:attrNameLst>
                                      </p:cBhvr>
                                      <p:tavLst>
                                        <p:tav tm="0" fmla="#ppt_y-sin(pi*$)/3">
                                          <p:val>
                                            <p:fltVal val="0.5"/>
                                          </p:val>
                                        </p:tav>
                                        <p:tav tm="100000">
                                          <p:val>
                                            <p:fltVal val="1"/>
                                          </p:val>
                                        </p:tav>
                                      </p:tavLst>
                                    </p:anim>
                                    <p:anim calcmode="lin" valueType="num">
                                      <p:cBhvr>
                                        <p:cTn id="39" dur="664" tmFilter="0, 0; 0.125,0.2665; 0.25,0.4; 0.375,0.465; 0.5,0.5;  0.625,0.535; 0.75,0.6; 0.875,0.7335; 1,1">
                                          <p:stCondLst>
                                            <p:cond delay="664"/>
                                          </p:stCondLst>
                                        </p:cTn>
                                        <p:tgtEl>
                                          <p:spTgt spid="7172"/>
                                        </p:tgtEl>
                                        <p:attrNameLst>
                                          <p:attrName>ppt_y</p:attrName>
                                        </p:attrNameLst>
                                      </p:cBhvr>
                                      <p:tavLst>
                                        <p:tav tm="0" fmla="#ppt_y-sin(pi*$)/9">
                                          <p:val>
                                            <p:fltVal val="0"/>
                                          </p:val>
                                        </p:tav>
                                        <p:tav tm="100000">
                                          <p:val>
                                            <p:fltVal val="1"/>
                                          </p:val>
                                        </p:tav>
                                      </p:tavLst>
                                    </p:anim>
                                    <p:anim calcmode="lin" valueType="num">
                                      <p:cBhvr>
                                        <p:cTn id="40" dur="332" tmFilter="0, 0; 0.125,0.2665; 0.25,0.4; 0.375,0.465; 0.5,0.5;  0.625,0.535; 0.75,0.6; 0.875,0.7335; 1,1">
                                          <p:stCondLst>
                                            <p:cond delay="1324"/>
                                          </p:stCondLst>
                                        </p:cTn>
                                        <p:tgtEl>
                                          <p:spTgt spid="7172"/>
                                        </p:tgtEl>
                                        <p:attrNameLst>
                                          <p:attrName>ppt_y</p:attrName>
                                        </p:attrNameLst>
                                      </p:cBhvr>
                                      <p:tavLst>
                                        <p:tav tm="0" fmla="#ppt_y-sin(pi*$)/27">
                                          <p:val>
                                            <p:fltVal val="0"/>
                                          </p:val>
                                        </p:tav>
                                        <p:tav tm="100000">
                                          <p:val>
                                            <p:fltVal val="1"/>
                                          </p:val>
                                        </p:tav>
                                      </p:tavLst>
                                    </p:anim>
                                    <p:anim calcmode="lin" valueType="num">
                                      <p:cBhvr>
                                        <p:cTn id="41" dur="164" tmFilter="0, 0; 0.125,0.2665; 0.25,0.4; 0.375,0.465; 0.5,0.5;  0.625,0.535; 0.75,0.6; 0.875,0.7335; 1,1">
                                          <p:stCondLst>
                                            <p:cond delay="1656"/>
                                          </p:stCondLst>
                                        </p:cTn>
                                        <p:tgtEl>
                                          <p:spTgt spid="7172"/>
                                        </p:tgtEl>
                                        <p:attrNameLst>
                                          <p:attrName>ppt_y</p:attrName>
                                        </p:attrNameLst>
                                      </p:cBhvr>
                                      <p:tavLst>
                                        <p:tav tm="0" fmla="#ppt_y-sin(pi*$)/81">
                                          <p:val>
                                            <p:fltVal val="0"/>
                                          </p:val>
                                        </p:tav>
                                        <p:tav tm="100000">
                                          <p:val>
                                            <p:fltVal val="1"/>
                                          </p:val>
                                        </p:tav>
                                      </p:tavLst>
                                    </p:anim>
                                    <p:animScale>
                                      <p:cBhvr>
                                        <p:cTn id="42" dur="26">
                                          <p:stCondLst>
                                            <p:cond delay="650"/>
                                          </p:stCondLst>
                                        </p:cTn>
                                        <p:tgtEl>
                                          <p:spTgt spid="7172"/>
                                        </p:tgtEl>
                                      </p:cBhvr>
                                      <p:to x="100000" y="60000"/>
                                    </p:animScale>
                                    <p:animScale>
                                      <p:cBhvr>
                                        <p:cTn id="43" dur="166" decel="50000">
                                          <p:stCondLst>
                                            <p:cond delay="676"/>
                                          </p:stCondLst>
                                        </p:cTn>
                                        <p:tgtEl>
                                          <p:spTgt spid="7172"/>
                                        </p:tgtEl>
                                      </p:cBhvr>
                                      <p:to x="100000" y="100000"/>
                                    </p:animScale>
                                    <p:animScale>
                                      <p:cBhvr>
                                        <p:cTn id="44" dur="26">
                                          <p:stCondLst>
                                            <p:cond delay="1312"/>
                                          </p:stCondLst>
                                        </p:cTn>
                                        <p:tgtEl>
                                          <p:spTgt spid="7172"/>
                                        </p:tgtEl>
                                      </p:cBhvr>
                                      <p:to x="100000" y="80000"/>
                                    </p:animScale>
                                    <p:animScale>
                                      <p:cBhvr>
                                        <p:cTn id="45" dur="166" decel="50000">
                                          <p:stCondLst>
                                            <p:cond delay="1338"/>
                                          </p:stCondLst>
                                        </p:cTn>
                                        <p:tgtEl>
                                          <p:spTgt spid="7172"/>
                                        </p:tgtEl>
                                      </p:cBhvr>
                                      <p:to x="100000" y="100000"/>
                                    </p:animScale>
                                    <p:animScale>
                                      <p:cBhvr>
                                        <p:cTn id="46" dur="26">
                                          <p:stCondLst>
                                            <p:cond delay="1642"/>
                                          </p:stCondLst>
                                        </p:cTn>
                                        <p:tgtEl>
                                          <p:spTgt spid="7172"/>
                                        </p:tgtEl>
                                      </p:cBhvr>
                                      <p:to x="100000" y="90000"/>
                                    </p:animScale>
                                    <p:animScale>
                                      <p:cBhvr>
                                        <p:cTn id="47" dur="166" decel="50000">
                                          <p:stCondLst>
                                            <p:cond delay="1668"/>
                                          </p:stCondLst>
                                        </p:cTn>
                                        <p:tgtEl>
                                          <p:spTgt spid="7172"/>
                                        </p:tgtEl>
                                      </p:cBhvr>
                                      <p:to x="100000" y="100000"/>
                                    </p:animScale>
                                    <p:animScale>
                                      <p:cBhvr>
                                        <p:cTn id="48" dur="26">
                                          <p:stCondLst>
                                            <p:cond delay="1808"/>
                                          </p:stCondLst>
                                        </p:cTn>
                                        <p:tgtEl>
                                          <p:spTgt spid="7172"/>
                                        </p:tgtEl>
                                      </p:cBhvr>
                                      <p:to x="100000" y="95000"/>
                                    </p:animScale>
                                    <p:animScale>
                                      <p:cBhvr>
                                        <p:cTn id="49" dur="166" decel="50000">
                                          <p:stCondLst>
                                            <p:cond delay="1834"/>
                                          </p:stCondLst>
                                        </p:cTn>
                                        <p:tgtEl>
                                          <p:spTgt spid="7172"/>
                                        </p:tgtEl>
                                      </p:cBhvr>
                                      <p:to x="100000" y="100000"/>
                                    </p:animScale>
                                  </p:childTnLst>
                                </p:cTn>
                              </p:par>
                              <p:par>
                                <p:cTn id="50" presetID="26" presetClass="entr" presetSubtype="0" fill="hold" nodeType="withEffect">
                                  <p:stCondLst>
                                    <p:cond delay="0"/>
                                  </p:stCondLst>
                                  <p:childTnLst>
                                    <p:set>
                                      <p:cBhvr>
                                        <p:cTn id="51" dur="1" fill="hold">
                                          <p:stCondLst>
                                            <p:cond delay="0"/>
                                          </p:stCondLst>
                                        </p:cTn>
                                        <p:tgtEl>
                                          <p:spTgt spid="7174"/>
                                        </p:tgtEl>
                                        <p:attrNameLst>
                                          <p:attrName>style.visibility</p:attrName>
                                        </p:attrNameLst>
                                      </p:cBhvr>
                                      <p:to>
                                        <p:strVal val="visible"/>
                                      </p:to>
                                    </p:set>
                                    <p:animEffect transition="in" filter="wipe(down)">
                                      <p:cBhvr>
                                        <p:cTn id="52" dur="580">
                                          <p:stCondLst>
                                            <p:cond delay="0"/>
                                          </p:stCondLst>
                                        </p:cTn>
                                        <p:tgtEl>
                                          <p:spTgt spid="7174"/>
                                        </p:tgtEl>
                                      </p:cBhvr>
                                    </p:animEffect>
                                    <p:anim calcmode="lin" valueType="num">
                                      <p:cBhvr>
                                        <p:cTn id="53" dur="1822" tmFilter="0,0; 0.14,0.36; 0.43,0.73; 0.71,0.91; 1.0,1.0">
                                          <p:stCondLst>
                                            <p:cond delay="0"/>
                                          </p:stCondLst>
                                        </p:cTn>
                                        <p:tgtEl>
                                          <p:spTgt spid="7174"/>
                                        </p:tgtEl>
                                        <p:attrNameLst>
                                          <p:attrName>ppt_x</p:attrName>
                                        </p:attrNameLst>
                                      </p:cBhvr>
                                      <p:tavLst>
                                        <p:tav tm="0">
                                          <p:val>
                                            <p:strVal val="#ppt_x-0.25"/>
                                          </p:val>
                                        </p:tav>
                                        <p:tav tm="100000">
                                          <p:val>
                                            <p:strVal val="#ppt_x"/>
                                          </p:val>
                                        </p:tav>
                                      </p:tavLst>
                                    </p:anim>
                                    <p:anim calcmode="lin" valueType="num">
                                      <p:cBhvr>
                                        <p:cTn id="54" dur="664" tmFilter="0.0,0.0; 0.25,0.07; 0.50,0.2; 0.75,0.467; 1.0,1.0">
                                          <p:stCondLst>
                                            <p:cond delay="0"/>
                                          </p:stCondLst>
                                        </p:cTn>
                                        <p:tgtEl>
                                          <p:spTgt spid="7174"/>
                                        </p:tgtEl>
                                        <p:attrNameLst>
                                          <p:attrName>ppt_y</p:attrName>
                                        </p:attrNameLst>
                                      </p:cBhvr>
                                      <p:tavLst>
                                        <p:tav tm="0" fmla="#ppt_y-sin(pi*$)/3">
                                          <p:val>
                                            <p:fltVal val="0.5"/>
                                          </p:val>
                                        </p:tav>
                                        <p:tav tm="100000">
                                          <p:val>
                                            <p:fltVal val="1"/>
                                          </p:val>
                                        </p:tav>
                                      </p:tavLst>
                                    </p:anim>
                                    <p:anim calcmode="lin" valueType="num">
                                      <p:cBhvr>
                                        <p:cTn id="55" dur="664" tmFilter="0, 0; 0.125,0.2665; 0.25,0.4; 0.375,0.465; 0.5,0.5;  0.625,0.535; 0.75,0.6; 0.875,0.7335; 1,1">
                                          <p:stCondLst>
                                            <p:cond delay="664"/>
                                          </p:stCondLst>
                                        </p:cTn>
                                        <p:tgtEl>
                                          <p:spTgt spid="7174"/>
                                        </p:tgtEl>
                                        <p:attrNameLst>
                                          <p:attrName>ppt_y</p:attrName>
                                        </p:attrNameLst>
                                      </p:cBhvr>
                                      <p:tavLst>
                                        <p:tav tm="0" fmla="#ppt_y-sin(pi*$)/9">
                                          <p:val>
                                            <p:fltVal val="0"/>
                                          </p:val>
                                        </p:tav>
                                        <p:tav tm="100000">
                                          <p:val>
                                            <p:fltVal val="1"/>
                                          </p:val>
                                        </p:tav>
                                      </p:tavLst>
                                    </p:anim>
                                    <p:anim calcmode="lin" valueType="num">
                                      <p:cBhvr>
                                        <p:cTn id="56" dur="332" tmFilter="0, 0; 0.125,0.2665; 0.25,0.4; 0.375,0.465; 0.5,0.5;  0.625,0.535; 0.75,0.6; 0.875,0.7335; 1,1">
                                          <p:stCondLst>
                                            <p:cond delay="1324"/>
                                          </p:stCondLst>
                                        </p:cTn>
                                        <p:tgtEl>
                                          <p:spTgt spid="7174"/>
                                        </p:tgtEl>
                                        <p:attrNameLst>
                                          <p:attrName>ppt_y</p:attrName>
                                        </p:attrNameLst>
                                      </p:cBhvr>
                                      <p:tavLst>
                                        <p:tav tm="0" fmla="#ppt_y-sin(pi*$)/27">
                                          <p:val>
                                            <p:fltVal val="0"/>
                                          </p:val>
                                        </p:tav>
                                        <p:tav tm="100000">
                                          <p:val>
                                            <p:fltVal val="1"/>
                                          </p:val>
                                        </p:tav>
                                      </p:tavLst>
                                    </p:anim>
                                    <p:anim calcmode="lin" valueType="num">
                                      <p:cBhvr>
                                        <p:cTn id="57" dur="164" tmFilter="0, 0; 0.125,0.2665; 0.25,0.4; 0.375,0.465; 0.5,0.5;  0.625,0.535; 0.75,0.6; 0.875,0.7335; 1,1">
                                          <p:stCondLst>
                                            <p:cond delay="1656"/>
                                          </p:stCondLst>
                                        </p:cTn>
                                        <p:tgtEl>
                                          <p:spTgt spid="7174"/>
                                        </p:tgtEl>
                                        <p:attrNameLst>
                                          <p:attrName>ppt_y</p:attrName>
                                        </p:attrNameLst>
                                      </p:cBhvr>
                                      <p:tavLst>
                                        <p:tav tm="0" fmla="#ppt_y-sin(pi*$)/81">
                                          <p:val>
                                            <p:fltVal val="0"/>
                                          </p:val>
                                        </p:tav>
                                        <p:tav tm="100000">
                                          <p:val>
                                            <p:fltVal val="1"/>
                                          </p:val>
                                        </p:tav>
                                      </p:tavLst>
                                    </p:anim>
                                    <p:animScale>
                                      <p:cBhvr>
                                        <p:cTn id="58" dur="26">
                                          <p:stCondLst>
                                            <p:cond delay="650"/>
                                          </p:stCondLst>
                                        </p:cTn>
                                        <p:tgtEl>
                                          <p:spTgt spid="7174"/>
                                        </p:tgtEl>
                                      </p:cBhvr>
                                      <p:to x="100000" y="60000"/>
                                    </p:animScale>
                                    <p:animScale>
                                      <p:cBhvr>
                                        <p:cTn id="59" dur="166" decel="50000">
                                          <p:stCondLst>
                                            <p:cond delay="676"/>
                                          </p:stCondLst>
                                        </p:cTn>
                                        <p:tgtEl>
                                          <p:spTgt spid="7174"/>
                                        </p:tgtEl>
                                      </p:cBhvr>
                                      <p:to x="100000" y="100000"/>
                                    </p:animScale>
                                    <p:animScale>
                                      <p:cBhvr>
                                        <p:cTn id="60" dur="26">
                                          <p:stCondLst>
                                            <p:cond delay="1312"/>
                                          </p:stCondLst>
                                        </p:cTn>
                                        <p:tgtEl>
                                          <p:spTgt spid="7174"/>
                                        </p:tgtEl>
                                      </p:cBhvr>
                                      <p:to x="100000" y="80000"/>
                                    </p:animScale>
                                    <p:animScale>
                                      <p:cBhvr>
                                        <p:cTn id="61" dur="166" decel="50000">
                                          <p:stCondLst>
                                            <p:cond delay="1338"/>
                                          </p:stCondLst>
                                        </p:cTn>
                                        <p:tgtEl>
                                          <p:spTgt spid="7174"/>
                                        </p:tgtEl>
                                      </p:cBhvr>
                                      <p:to x="100000" y="100000"/>
                                    </p:animScale>
                                    <p:animScale>
                                      <p:cBhvr>
                                        <p:cTn id="62" dur="26">
                                          <p:stCondLst>
                                            <p:cond delay="1642"/>
                                          </p:stCondLst>
                                        </p:cTn>
                                        <p:tgtEl>
                                          <p:spTgt spid="7174"/>
                                        </p:tgtEl>
                                      </p:cBhvr>
                                      <p:to x="100000" y="90000"/>
                                    </p:animScale>
                                    <p:animScale>
                                      <p:cBhvr>
                                        <p:cTn id="63" dur="166" decel="50000">
                                          <p:stCondLst>
                                            <p:cond delay="1668"/>
                                          </p:stCondLst>
                                        </p:cTn>
                                        <p:tgtEl>
                                          <p:spTgt spid="7174"/>
                                        </p:tgtEl>
                                      </p:cBhvr>
                                      <p:to x="100000" y="100000"/>
                                    </p:animScale>
                                    <p:animScale>
                                      <p:cBhvr>
                                        <p:cTn id="64" dur="26">
                                          <p:stCondLst>
                                            <p:cond delay="1808"/>
                                          </p:stCondLst>
                                        </p:cTn>
                                        <p:tgtEl>
                                          <p:spTgt spid="7174"/>
                                        </p:tgtEl>
                                      </p:cBhvr>
                                      <p:to x="100000" y="95000"/>
                                    </p:animScale>
                                    <p:animScale>
                                      <p:cBhvr>
                                        <p:cTn id="65" dur="166" decel="50000">
                                          <p:stCondLst>
                                            <p:cond delay="1834"/>
                                          </p:stCondLst>
                                        </p:cTn>
                                        <p:tgtEl>
                                          <p:spTgt spid="717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264696"/>
          </a:xfrm>
        </p:spPr>
        <p:txBody>
          <a:bodyPr>
            <a:normAutofit fontScale="77500" lnSpcReduction="20000"/>
          </a:bodyPr>
          <a:lstStyle/>
          <a:p>
            <a:pPr marL="0" indent="0" algn="ctr">
              <a:buNone/>
            </a:pPr>
            <a:r>
              <a:rPr lang="es-CO" dirty="0" smtClean="0"/>
              <a:t>Hay </a:t>
            </a:r>
            <a:r>
              <a:rPr lang="es-CO" dirty="0"/>
              <a:t>un templo en el cielo del cual el santuario terrenal era un modelo.  Este santuario celestial está conformado por dos departamentos;  el primero es el lugar </a:t>
            </a:r>
            <a:r>
              <a:rPr lang="es-CO" dirty="0" smtClean="0"/>
              <a:t>santo donde Cristo entró en el año 31-1844, </a:t>
            </a:r>
            <a:r>
              <a:rPr lang="es-CO" dirty="0"/>
              <a:t>el segundo es el lugar </a:t>
            </a:r>
            <a:r>
              <a:rPr lang="es-CO" dirty="0" smtClean="0"/>
              <a:t>santísimo donde Cristo entró en 1844 y allí permanecerá hasta su segunda venida. </a:t>
            </a:r>
            <a:r>
              <a:rPr lang="es-CO" dirty="0"/>
              <a:t> En el segundo departamento se encuentra el arca de Dios conteniendo su inmutable ley, grabada perpetuamente en los diez mandamientos que son, un trasunto de su carácter. </a:t>
            </a:r>
            <a:endParaRPr lang="es-CO" dirty="0" smtClean="0"/>
          </a:p>
          <a:p>
            <a:pPr marL="0" indent="0" algn="ctr">
              <a:buNone/>
            </a:pPr>
            <a:r>
              <a:rPr lang="es-CO" dirty="0"/>
              <a:t> </a:t>
            </a:r>
            <a:endParaRPr lang="es-CO" dirty="0" smtClean="0"/>
          </a:p>
          <a:p>
            <a:pPr marL="0" indent="0" algn="ctr">
              <a:buNone/>
            </a:pPr>
            <a:r>
              <a:rPr lang="es-CO" dirty="0" smtClean="0"/>
              <a:t>Los </a:t>
            </a:r>
            <a:r>
              <a:rPr lang="es-CO" dirty="0"/>
              <a:t>principios divinos de Dios y sus requerimientos morales, son obligatorios para todos los hombres en todas las edades, y constituyen las bases de su pacto con su pueblo y la norma de su carácter en el juicio final.</a:t>
            </a:r>
          </a:p>
          <a:p>
            <a:pPr marL="0" indent="0" algn="ctr">
              <a:buNone/>
            </a:pPr>
            <a:r>
              <a:rPr lang="es-CO" b="1" u="sng" dirty="0" smtClean="0"/>
              <a:t>Si </a:t>
            </a:r>
            <a:r>
              <a:rPr lang="es-CO" b="1" u="sng" dirty="0" smtClean="0"/>
              <a:t>desea ampliar </a:t>
            </a:r>
            <a:r>
              <a:rPr lang="es-CO" b="1" u="sng" dirty="0"/>
              <a:t>su estudio lea</a:t>
            </a:r>
            <a:r>
              <a:rPr lang="es-CO" dirty="0"/>
              <a:t>: </a:t>
            </a:r>
            <a:r>
              <a:rPr lang="es-CO" dirty="0" smtClean="0">
                <a:solidFill>
                  <a:srgbClr val="FF0000"/>
                </a:solidFill>
              </a:rPr>
              <a:t>(Números </a:t>
            </a:r>
            <a:r>
              <a:rPr lang="es-CO" dirty="0">
                <a:solidFill>
                  <a:srgbClr val="FF0000"/>
                </a:solidFill>
              </a:rPr>
              <a:t>14:18; Proverbios 28:13; Jeremías 32:19; Ezequiel 18:30, 33:20, 34:17, 20; Daniel 7:9-10; Mateo 22:1-14; Romanos 14:12; 2 Corintios 5:10; todo el libro de Hebreos; Santiago 4:12; 1 Pedro 4:5; Judas 14-15; Apocalipsis 5:1-9, 11:18</a:t>
            </a:r>
            <a:r>
              <a:rPr lang="es-CO" dirty="0" smtClean="0">
                <a:solidFill>
                  <a:srgbClr val="FF0000"/>
                </a:solidFill>
              </a:rPr>
              <a:t>).</a:t>
            </a:r>
            <a:endParaRPr lang="es-CO" dirty="0">
              <a:solidFill>
                <a:srgbClr val="FF0000"/>
              </a:solidFill>
            </a:endParaRPr>
          </a:p>
        </p:txBody>
      </p:sp>
    </p:spTree>
    <p:extLst>
      <p:ext uri="{BB962C8B-B14F-4D97-AF65-F5344CB8AC3E}">
        <p14:creationId xmlns:p14="http://schemas.microsoft.com/office/powerpoint/2010/main" val="608187470"/>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9" dur="500"/>
                                        <p:tgtEl>
                                          <p:spTgt spid="3">
                                            <p:txEl>
                                              <p:pRg st="1" end="1"/>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 calcmode="lin" valueType="num">
                                      <p:cBhvr>
                                        <p:cTn id="14"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3">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 calcmode="lin" valueType="num">
                                      <p:cBhvr>
                                        <p:cTn id="21"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23"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002060"/>
          </a:solidFill>
        </p:spPr>
        <p:txBody>
          <a:bodyPr>
            <a:noAutofit/>
          </a:bodyPr>
          <a:lstStyle/>
          <a:p>
            <a:r>
              <a:rPr lang="es-CO" sz="3600" b="1" dirty="0">
                <a:solidFill>
                  <a:schemeClr val="bg1"/>
                </a:solidFill>
              </a:rPr>
              <a:t>EL MINISTERIO DE CRISTO EN LA PURIFICACION DEL SANTUARIO CELESTIAL</a:t>
            </a:r>
            <a:endParaRPr lang="es-CO" sz="3600" dirty="0">
              <a:solidFill>
                <a:schemeClr val="bg1"/>
              </a:solidFill>
            </a:endParaRPr>
          </a:p>
        </p:txBody>
      </p:sp>
      <p:sp>
        <p:nvSpPr>
          <p:cNvPr id="3" name="2 Marcador de contenido"/>
          <p:cNvSpPr>
            <a:spLocks noGrp="1"/>
          </p:cNvSpPr>
          <p:nvPr>
            <p:ph idx="1"/>
          </p:nvPr>
        </p:nvSpPr>
        <p:spPr>
          <a:xfrm>
            <a:off x="457200" y="1600200"/>
            <a:ext cx="8229600" cy="4853136"/>
          </a:xfrm>
        </p:spPr>
        <p:txBody>
          <a:bodyPr>
            <a:normAutofit fontScale="77500" lnSpcReduction="20000"/>
          </a:bodyPr>
          <a:lstStyle/>
          <a:p>
            <a:pPr marL="0" indent="0" algn="ctr">
              <a:buNone/>
            </a:pPr>
            <a:r>
              <a:rPr lang="es-CO" i="1" dirty="0" smtClean="0"/>
              <a:t>"</a:t>
            </a:r>
            <a:r>
              <a:rPr lang="es-CO" i="1" dirty="0"/>
              <a:t>Y él dijo: Hasta dos mil trescientas tardes y mañanas; luego el santuario será purificado." </a:t>
            </a:r>
            <a:r>
              <a:rPr lang="es-CO" i="1" dirty="0">
                <a:solidFill>
                  <a:srgbClr val="FF0000"/>
                </a:solidFill>
              </a:rPr>
              <a:t>Daniel 8:14</a:t>
            </a:r>
            <a:r>
              <a:rPr lang="es-CO" i="1" dirty="0" smtClean="0">
                <a:solidFill>
                  <a:srgbClr val="FF0000"/>
                </a:solidFill>
              </a:rPr>
              <a:t>.</a:t>
            </a:r>
            <a:r>
              <a:rPr lang="es-CO" dirty="0">
                <a:solidFill>
                  <a:srgbClr val="FF0000"/>
                </a:solidFill>
              </a:rPr>
              <a:t> </a:t>
            </a:r>
            <a:r>
              <a:rPr lang="es-CO" i="1" dirty="0" smtClean="0"/>
              <a:t>"...</a:t>
            </a:r>
            <a:r>
              <a:rPr lang="es-CO" i="1" dirty="0"/>
              <a:t>Día por año, día por año te lo he dado." </a:t>
            </a:r>
            <a:r>
              <a:rPr lang="es-CO" i="1" dirty="0">
                <a:solidFill>
                  <a:srgbClr val="FF0000"/>
                </a:solidFill>
              </a:rPr>
              <a:t>Ezequiel 4:6.</a:t>
            </a:r>
            <a:endParaRPr lang="es-CO" dirty="0">
              <a:solidFill>
                <a:srgbClr val="FF0000"/>
              </a:solidFill>
            </a:endParaRPr>
          </a:p>
          <a:p>
            <a:pPr marL="0" indent="0" algn="ctr">
              <a:buNone/>
            </a:pPr>
            <a:r>
              <a:rPr lang="es-CO" dirty="0"/>
              <a:t/>
            </a:r>
            <a:br>
              <a:rPr lang="es-CO" dirty="0"/>
            </a:br>
            <a:r>
              <a:rPr lang="es-CO" dirty="0"/>
              <a:t>     El ministerio de Cristo en el primer departamento (lugar santo), comenzó después de su ascensión y continuó hasta el 22 de Octubre de 1844, al fin de los 2300 días/años cuando El entró en el segundo departamento (lugar santísimo) para empezar su obra final de mediación, de intercesión, de expiación y el juicio investigador para purificar el santuario celestial como nuestro Sumo Sacerdote.</a:t>
            </a:r>
          </a:p>
          <a:p>
            <a:pPr marL="0" indent="0" algn="ctr">
              <a:buNone/>
            </a:pPr>
            <a:endParaRPr lang="es-CO" dirty="0" smtClean="0"/>
          </a:p>
          <a:p>
            <a:pPr marL="0" indent="0" algn="ctr">
              <a:buNone/>
            </a:pPr>
            <a:r>
              <a:rPr lang="es-CO" b="1" u="sng" dirty="0" smtClean="0"/>
              <a:t>Si </a:t>
            </a:r>
            <a:r>
              <a:rPr lang="es-CO" b="1" u="sng" dirty="0" smtClean="0"/>
              <a:t>desea ampliar </a:t>
            </a:r>
            <a:r>
              <a:rPr lang="es-CO" b="1" u="sng" dirty="0"/>
              <a:t>su estudio lea</a:t>
            </a:r>
            <a:r>
              <a:rPr lang="es-CO" dirty="0"/>
              <a:t>: </a:t>
            </a:r>
            <a:r>
              <a:rPr lang="es-CO" dirty="0" smtClean="0">
                <a:solidFill>
                  <a:srgbClr val="FF0000"/>
                </a:solidFill>
              </a:rPr>
              <a:t>(Levítico </a:t>
            </a:r>
            <a:r>
              <a:rPr lang="es-CO" dirty="0">
                <a:solidFill>
                  <a:srgbClr val="FF0000"/>
                </a:solidFill>
              </a:rPr>
              <a:t>16, 23:27-32; Números 14:34, 26:33; Hebreos 6:19-20, 9:3, 7, 11-15, 12:24</a:t>
            </a:r>
            <a:r>
              <a:rPr lang="es-CO" dirty="0" smtClean="0">
                <a:solidFill>
                  <a:srgbClr val="FF0000"/>
                </a:solidFill>
              </a:rPr>
              <a:t>).</a:t>
            </a:r>
            <a:endParaRPr lang="es-CO" dirty="0">
              <a:solidFill>
                <a:srgbClr val="FF0000"/>
              </a:solidFill>
            </a:endParaRPr>
          </a:p>
        </p:txBody>
      </p:sp>
    </p:spTree>
    <p:extLst>
      <p:ext uri="{BB962C8B-B14F-4D97-AF65-F5344CB8AC3E}">
        <p14:creationId xmlns:p14="http://schemas.microsoft.com/office/powerpoint/2010/main" val="414519692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p:cTn id="23"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002060"/>
          </a:solidFill>
        </p:spPr>
        <p:txBody>
          <a:bodyPr>
            <a:normAutofit fontScale="90000"/>
          </a:bodyPr>
          <a:lstStyle/>
          <a:p>
            <a:r>
              <a:rPr lang="es-CO" b="1" dirty="0" smtClean="0"/>
              <a:t/>
            </a:r>
            <a:br>
              <a:rPr lang="es-CO" b="1" dirty="0" smtClean="0"/>
            </a:br>
            <a:r>
              <a:rPr lang="es-CO" b="1" dirty="0" smtClean="0">
                <a:solidFill>
                  <a:schemeClr val="bg1"/>
                </a:solidFill>
              </a:rPr>
              <a:t>EL </a:t>
            </a:r>
            <a:r>
              <a:rPr lang="es-CO" b="1" dirty="0">
                <a:solidFill>
                  <a:schemeClr val="bg1"/>
                </a:solidFill>
              </a:rPr>
              <a:t>SANTO SABADO</a:t>
            </a:r>
            <a:r>
              <a:rPr lang="es-CO" dirty="0"/>
              <a:t/>
            </a:r>
            <a:br>
              <a:rPr lang="es-CO" dirty="0"/>
            </a:br>
            <a:endParaRPr lang="es-CO" dirty="0"/>
          </a:p>
        </p:txBody>
      </p:sp>
      <p:sp>
        <p:nvSpPr>
          <p:cNvPr id="3" name="2 Marcador de contenido"/>
          <p:cNvSpPr>
            <a:spLocks noGrp="1"/>
          </p:cNvSpPr>
          <p:nvPr>
            <p:ph idx="1"/>
          </p:nvPr>
        </p:nvSpPr>
        <p:spPr>
          <a:xfrm>
            <a:off x="251520" y="1600200"/>
            <a:ext cx="5184576" cy="4997152"/>
          </a:xfrm>
          <a:solidFill>
            <a:srgbClr val="002060"/>
          </a:solidFill>
        </p:spPr>
        <p:txBody>
          <a:bodyPr>
            <a:normAutofit fontScale="85000" lnSpcReduction="20000"/>
          </a:bodyPr>
          <a:lstStyle/>
          <a:p>
            <a:pPr marL="0" indent="0" algn="ctr">
              <a:buNone/>
            </a:pPr>
            <a:r>
              <a:rPr lang="es-CO" i="1" dirty="0" smtClean="0">
                <a:solidFill>
                  <a:srgbClr val="FFFF00"/>
                </a:solidFill>
              </a:rPr>
              <a:t>"</a:t>
            </a:r>
            <a:r>
              <a:rPr lang="es-CO" i="1" dirty="0">
                <a:solidFill>
                  <a:srgbClr val="FFFF00"/>
                </a:solidFill>
              </a:rPr>
              <a:t>Acuérdate del día Sábado para santificarlo.  Seis días trabajarás, y harás toda tu obra; mas el séptimo día es Sábado para Jehová tu Dios; no hagas en él obra alguna, tú, ni tu hijo, ni tu hija, ni tu siervo, ni tu criada, ni tu bestia, ni tu extranjero que está dentro de tus puertas.  Porque en seis días hizo Jehová los cielos y la tierra, el mar, y todas las cosas que en ellos hay, y reposó en el séptimo día;  por tanto, Jehová bendijo el día Sábado y lo santificó." </a:t>
            </a:r>
            <a:r>
              <a:rPr lang="es-CO" b="1" i="1" u="sng" dirty="0" smtClean="0">
                <a:solidFill>
                  <a:srgbClr val="FFFF00"/>
                </a:solidFill>
              </a:rPr>
              <a:t>Éxodo </a:t>
            </a:r>
            <a:r>
              <a:rPr lang="es-CO" b="1" i="1" u="sng" dirty="0">
                <a:solidFill>
                  <a:srgbClr val="FFFF00"/>
                </a:solidFill>
              </a:rPr>
              <a:t>20:8-11.</a:t>
            </a:r>
            <a:endParaRPr lang="es-CO" b="1" u="sng" dirty="0">
              <a:solidFill>
                <a:srgbClr val="FFFF00"/>
              </a:solidFill>
            </a:endParaRPr>
          </a:p>
          <a:p>
            <a:pPr marL="0" indent="0">
              <a:buNone/>
            </a:pPr>
            <a:endParaRPr lang="es-CO" dirty="0"/>
          </a:p>
        </p:txBody>
      </p:sp>
      <p:pic>
        <p:nvPicPr>
          <p:cNvPr id="8194" name="Picture 2" descr="http://www.sedonasda.org/sitebuilder/images/Sabado_Jesus-506x357.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08104" y="1916832"/>
            <a:ext cx="3635896" cy="41044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24839753"/>
      </p:ext>
    </p:extLst>
  </p:cSld>
  <p:clrMapOvr>
    <a:masterClrMapping/>
  </p:clrMapOvr>
  <mc:AlternateContent xmlns:mc="http://schemas.openxmlformats.org/markup-compatibility/2006">
    <mc:Choice xmlns:p14="http://schemas.microsoft.com/office/powerpoint/2010/main" Requires="p14">
      <p:transition spd="slow" p14:dur="2000">
        <p14:prism isContent="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1000" fill="hold"/>
                                        <p:tgtEl>
                                          <p:spTgt spid="3">
                                            <p:bg/>
                                          </p:spTgt>
                                        </p:tgtEl>
                                        <p:attrNameLst>
                                          <p:attrName>ppt_w</p:attrName>
                                        </p:attrNameLst>
                                      </p:cBhvr>
                                      <p:tavLst>
                                        <p:tav tm="0">
                                          <p:val>
                                            <p:fltVal val="0"/>
                                          </p:val>
                                        </p:tav>
                                        <p:tav tm="100000">
                                          <p:val>
                                            <p:strVal val="#ppt_w"/>
                                          </p:val>
                                        </p:tav>
                                      </p:tavLst>
                                    </p:anim>
                                    <p:anim calcmode="lin" valueType="num">
                                      <p:cBhvr>
                                        <p:cTn id="8" dur="1000" fill="hold"/>
                                        <p:tgtEl>
                                          <p:spTgt spid="3">
                                            <p:bg/>
                                          </p:spTgt>
                                        </p:tgtEl>
                                        <p:attrNameLst>
                                          <p:attrName>ppt_h</p:attrName>
                                        </p:attrNameLst>
                                      </p:cBhvr>
                                      <p:tavLst>
                                        <p:tav tm="0">
                                          <p:val>
                                            <p:fltVal val="0"/>
                                          </p:val>
                                        </p:tav>
                                        <p:tav tm="100000">
                                          <p:val>
                                            <p:strVal val="#ppt_h"/>
                                          </p:val>
                                        </p:tav>
                                      </p:tavLst>
                                    </p:anim>
                                    <p:anim calcmode="lin" valueType="num">
                                      <p:cBhvr>
                                        <p:cTn id="9" dur="1000" fill="hold"/>
                                        <p:tgtEl>
                                          <p:spTgt spid="3">
                                            <p:bg/>
                                          </p:spTgt>
                                        </p:tgtEl>
                                        <p:attrNameLst>
                                          <p:attrName>style.rotation</p:attrName>
                                        </p:attrNameLst>
                                      </p:cBhvr>
                                      <p:tavLst>
                                        <p:tav tm="0">
                                          <p:val>
                                            <p:fltVal val="90"/>
                                          </p:val>
                                        </p:tav>
                                        <p:tav tm="100000">
                                          <p:val>
                                            <p:fltVal val="0"/>
                                          </p:val>
                                        </p:tav>
                                      </p:tavLst>
                                    </p:anim>
                                    <p:animEffect transition="in" filter="fade">
                                      <p:cBhvr>
                                        <p:cTn id="10" dur="1000"/>
                                        <p:tgtEl>
                                          <p:spTgt spid="3">
                                            <p:bg/>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188640"/>
            <a:ext cx="8712968" cy="1656184"/>
          </a:xfrm>
        </p:spPr>
        <p:txBody>
          <a:bodyPr>
            <a:normAutofit/>
          </a:bodyPr>
          <a:lstStyle/>
          <a:p>
            <a:pPr marL="0" indent="0" algn="ctr">
              <a:buNone/>
            </a:pPr>
            <a:r>
              <a:rPr lang="es-CO" dirty="0"/>
              <a:t> Dios mismo, después de seis días de obra creadora, </a:t>
            </a:r>
            <a:r>
              <a:rPr lang="es-CO" b="1" u="sng" dirty="0">
                <a:latin typeface="Agency FB" pitchFamily="34" charset="0"/>
              </a:rPr>
              <a:t>bendijo, santificó y apartó el séptimo día como su Santo Sábado </a:t>
            </a:r>
            <a:r>
              <a:rPr lang="es-CO" dirty="0" smtClean="0">
                <a:solidFill>
                  <a:srgbClr val="FF0000"/>
                </a:solidFill>
              </a:rPr>
              <a:t>(lea Génesis </a:t>
            </a:r>
            <a:r>
              <a:rPr lang="es-CO" dirty="0">
                <a:solidFill>
                  <a:srgbClr val="FF0000"/>
                </a:solidFill>
              </a:rPr>
              <a:t>2:2-3</a:t>
            </a:r>
            <a:r>
              <a:rPr lang="es-CO" dirty="0" smtClean="0">
                <a:solidFill>
                  <a:srgbClr val="FF0000"/>
                </a:solidFill>
              </a:rPr>
              <a:t>)</a:t>
            </a:r>
            <a:r>
              <a:rPr lang="es-CO" dirty="0" smtClean="0"/>
              <a:t>.</a:t>
            </a:r>
          </a:p>
        </p:txBody>
      </p:sp>
      <p:sp>
        <p:nvSpPr>
          <p:cNvPr id="4" name="3 Rectángulo"/>
          <p:cNvSpPr/>
          <p:nvPr/>
        </p:nvSpPr>
        <p:spPr>
          <a:xfrm>
            <a:off x="251520" y="2708920"/>
            <a:ext cx="5904656" cy="3046988"/>
          </a:xfrm>
          <a:prstGeom prst="rect">
            <a:avLst/>
          </a:prstGeom>
        </p:spPr>
        <p:txBody>
          <a:bodyPr wrap="square">
            <a:spAutoFit/>
          </a:bodyPr>
          <a:lstStyle/>
          <a:p>
            <a:pPr algn="ctr"/>
            <a:r>
              <a:rPr lang="es-CO" sz="2400" dirty="0"/>
              <a:t>Este cuarto mandamiento de la santa Ley escrita por Dios en dos tablas de piedra </a:t>
            </a:r>
            <a:r>
              <a:rPr lang="es-CO" sz="2400" dirty="0">
                <a:solidFill>
                  <a:srgbClr val="FF0000"/>
                </a:solidFill>
              </a:rPr>
              <a:t>(Éxo.31:18 ;20:8-11), </a:t>
            </a:r>
            <a:r>
              <a:rPr lang="es-CO" sz="2400" dirty="0"/>
              <a:t>demanda que todos sus verdaderos seguidores dediquen el séptimo día de cada semana, empezando a la puesta del sol del Viernes hasta la puesta del sol del Sábado </a:t>
            </a:r>
            <a:r>
              <a:rPr lang="es-CO" sz="2400" dirty="0">
                <a:solidFill>
                  <a:srgbClr val="FF0000"/>
                </a:solidFill>
              </a:rPr>
              <a:t>(Nehemías 13:19; Levítico 23:32)</a:t>
            </a:r>
            <a:r>
              <a:rPr lang="es-CO" sz="2400" dirty="0"/>
              <a:t>, para la adoración de Dios como su </a:t>
            </a:r>
            <a:r>
              <a:rPr lang="es-CO" sz="2400" dirty="0" smtClean="0"/>
              <a:t>Creador.</a:t>
            </a:r>
            <a:endParaRPr lang="es-CO" sz="2400" dirty="0"/>
          </a:p>
        </p:txBody>
      </p:sp>
      <p:pic>
        <p:nvPicPr>
          <p:cNvPr id="1026" name="Picture 2" descr="Culto de adoració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56176" y="2708920"/>
            <a:ext cx="2805574" cy="31683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371470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par>
                                <p:cTn id="8" presetID="21" presetClass="entr" presetSubtype="1" fill="hold" nodeType="withEffect">
                                  <p:stCondLst>
                                    <p:cond delay="0"/>
                                  </p:stCondLst>
                                  <p:childTnLst>
                                    <p:set>
                                      <p:cBhvr>
                                        <p:cTn id="9" dur="1" fill="hold">
                                          <p:stCondLst>
                                            <p:cond delay="0"/>
                                          </p:stCondLst>
                                        </p:cTn>
                                        <p:tgtEl>
                                          <p:spTgt spid="1026"/>
                                        </p:tgtEl>
                                        <p:attrNameLst>
                                          <p:attrName>style.visibility</p:attrName>
                                        </p:attrNameLst>
                                      </p:cBhvr>
                                      <p:to>
                                        <p:strVal val="visible"/>
                                      </p:to>
                                    </p:set>
                                    <p:animEffect transition="in" filter="wheel(1)">
                                      <p:cBhvr>
                                        <p:cTn id="10" dur="2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17985" y="5057800"/>
            <a:ext cx="8645760" cy="1800200"/>
          </a:xfrm>
        </p:spPr>
        <p:txBody>
          <a:bodyPr>
            <a:normAutofit fontScale="85000" lnSpcReduction="20000"/>
          </a:bodyPr>
          <a:lstStyle/>
          <a:p>
            <a:pPr marL="0" indent="0" algn="ctr">
              <a:buNone/>
            </a:pPr>
            <a:r>
              <a:rPr lang="es-CO" dirty="0"/>
              <a:t> </a:t>
            </a:r>
            <a:r>
              <a:rPr lang="es-CO" b="1" u="sng" dirty="0" smtClean="0"/>
              <a:t>Si desea </a:t>
            </a:r>
            <a:r>
              <a:rPr lang="es-CO" b="1" u="sng" dirty="0"/>
              <a:t>ampliar su estudio lea</a:t>
            </a:r>
            <a:r>
              <a:rPr lang="es-CO" dirty="0">
                <a:solidFill>
                  <a:srgbClr val="FF0000"/>
                </a:solidFill>
              </a:rPr>
              <a:t>: </a:t>
            </a:r>
            <a:r>
              <a:rPr lang="es-CO" dirty="0" smtClean="0">
                <a:solidFill>
                  <a:srgbClr val="FF0000"/>
                </a:solidFill>
              </a:rPr>
              <a:t>(Génesis </a:t>
            </a:r>
            <a:r>
              <a:rPr lang="es-CO" dirty="0">
                <a:solidFill>
                  <a:srgbClr val="FF0000"/>
                </a:solidFill>
              </a:rPr>
              <a:t>1:5, 8, 13, 19, 23, 31, 2:2-3; Nehemías 13:19; Isaías 8:16, 58:12-14; Ezequiel 20:12; Daniel 7:25; Mateo 5:17-19; Marcos 1:32, 2:27-28; Lucas 23:54-56, 24:1; Efesios 4:30; Hebreos 4:4-10; Santiago 2:10-11; Apocalipsis 12:17, 14:12).</a:t>
            </a:r>
          </a:p>
          <a:p>
            <a:endParaRPr lang="es-CO" dirty="0"/>
          </a:p>
        </p:txBody>
      </p:sp>
      <p:sp>
        <p:nvSpPr>
          <p:cNvPr id="4" name="3 Rectángulo"/>
          <p:cNvSpPr/>
          <p:nvPr/>
        </p:nvSpPr>
        <p:spPr>
          <a:xfrm>
            <a:off x="2364854" y="260648"/>
            <a:ext cx="3647306" cy="2246769"/>
          </a:xfrm>
          <a:prstGeom prst="rect">
            <a:avLst/>
          </a:prstGeom>
        </p:spPr>
        <p:txBody>
          <a:bodyPr wrap="square">
            <a:spAutoFit/>
          </a:bodyPr>
          <a:lstStyle/>
          <a:p>
            <a:pPr algn="ctr"/>
            <a:r>
              <a:rPr lang="es-CO" sz="2000" dirty="0"/>
              <a:t>Así que, este es un día sagrado para descansar, que requiere la abstinencia de toda labor innecesaria y trabajo </a:t>
            </a:r>
            <a:r>
              <a:rPr lang="es-CO" sz="2000" dirty="0" smtClean="0"/>
              <a:t>secular.  Además de asistir a los cultos, debe emplearse para hacer el bien al prójimo.</a:t>
            </a:r>
          </a:p>
        </p:txBody>
      </p:sp>
      <p:pic>
        <p:nvPicPr>
          <p:cNvPr id="2050" name="Picture 2" descr="https://encrypted-tbn3.gstatic.com/images?q=tbn:ANd9GcSU7rw3t-2OsIbuGC6hxZt5BauCcG1G7q-kI3Kh2RsuVXJ3vxMgsqHYwTU">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16961" y="260648"/>
            <a:ext cx="2880320" cy="2308324"/>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s://encrypted-tbn0.gstatic.com/images?q=tbn:ANd9GcTiGz-FB194jd3iW9XAHmzYCcgVzPexoq5cbhsCPOpCra2nLegJXGeQJKk0">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504" y="260648"/>
            <a:ext cx="2257350" cy="2308324"/>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217985" y="2924944"/>
            <a:ext cx="8645760" cy="1938992"/>
          </a:xfrm>
          <a:prstGeom prst="rect">
            <a:avLst/>
          </a:prstGeom>
        </p:spPr>
        <p:txBody>
          <a:bodyPr wrap="square">
            <a:spAutoFit/>
          </a:bodyPr>
          <a:lstStyle/>
          <a:p>
            <a:pPr algn="ctr"/>
            <a:r>
              <a:rPr lang="es-CO" sz="2400" dirty="0"/>
              <a:t>Este mandamiento del Sábado contiene el sello oficial de Dios que incluye Su nombre - "</a:t>
            </a:r>
            <a:r>
              <a:rPr lang="es-CO" sz="2400" b="1" dirty="0">
                <a:latin typeface="Agency FB" pitchFamily="34" charset="0"/>
              </a:rPr>
              <a:t>Jehová tu Dios</a:t>
            </a:r>
            <a:r>
              <a:rPr lang="es-CO" sz="2400" dirty="0"/>
              <a:t>"; Su posición oficial - "</a:t>
            </a:r>
            <a:r>
              <a:rPr lang="es-CO" sz="2400" b="1" dirty="0">
                <a:latin typeface="Agency FB" pitchFamily="34" charset="0"/>
              </a:rPr>
              <a:t>Creador</a:t>
            </a:r>
            <a:r>
              <a:rPr lang="es-CO" sz="2400" dirty="0"/>
              <a:t>"; Su dominio - "</a:t>
            </a:r>
            <a:r>
              <a:rPr lang="es-CO" sz="2400" b="1" dirty="0">
                <a:latin typeface="Agency FB" pitchFamily="34" charset="0"/>
              </a:rPr>
              <a:t>los cielos y la tierra</a:t>
            </a:r>
            <a:r>
              <a:rPr lang="es-CO" sz="2400" dirty="0"/>
              <a:t>".  Por lo tanto, el séptimo día Sábado es el sello del poder creador y santificador de Dios, ejercido a través del Espíritu Santo en la vida  de su pueblo obediente</a:t>
            </a:r>
            <a:r>
              <a:rPr lang="es-CO" dirty="0"/>
              <a:t>.</a:t>
            </a:r>
          </a:p>
        </p:txBody>
      </p:sp>
    </p:spTree>
    <p:extLst>
      <p:ext uri="{BB962C8B-B14F-4D97-AF65-F5344CB8AC3E}">
        <p14:creationId xmlns:p14="http://schemas.microsoft.com/office/powerpoint/2010/main" val="1394928982"/>
      </p:ext>
    </p:extLst>
  </p:cSld>
  <p:clrMapOvr>
    <a:masterClrMapping/>
  </p:clrMapOvr>
  <mc:AlternateContent xmlns:mc="http://schemas.openxmlformats.org/markup-compatibility/2006">
    <mc:Choice xmlns:p14="http://schemas.microsoft.com/office/powerpoint/2010/main" Requires="p14">
      <p:transition spd="slow" p14:dur="1400">
        <p14:ripp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par>
                                <p:cTn id="21" presetID="26" presetClass="entr" presetSubtype="0" fill="hold" grpId="0"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wipe(down)">
                                      <p:cBhvr>
                                        <p:cTn id="23" dur="580">
                                          <p:stCondLst>
                                            <p:cond delay="0"/>
                                          </p:stCondLst>
                                        </p:cTn>
                                        <p:tgtEl>
                                          <p:spTgt spid="5"/>
                                        </p:tgtEl>
                                      </p:cBhvr>
                                    </p:animEffect>
                                    <p:anim calcmode="lin" valueType="num">
                                      <p:cBhvr>
                                        <p:cTn id="24"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29" dur="26">
                                          <p:stCondLst>
                                            <p:cond delay="650"/>
                                          </p:stCondLst>
                                        </p:cTn>
                                        <p:tgtEl>
                                          <p:spTgt spid="5"/>
                                        </p:tgtEl>
                                      </p:cBhvr>
                                      <p:to x="100000" y="60000"/>
                                    </p:animScale>
                                    <p:animScale>
                                      <p:cBhvr>
                                        <p:cTn id="30" dur="166" decel="50000">
                                          <p:stCondLst>
                                            <p:cond delay="676"/>
                                          </p:stCondLst>
                                        </p:cTn>
                                        <p:tgtEl>
                                          <p:spTgt spid="5"/>
                                        </p:tgtEl>
                                      </p:cBhvr>
                                      <p:to x="100000" y="100000"/>
                                    </p:animScale>
                                    <p:animScale>
                                      <p:cBhvr>
                                        <p:cTn id="31" dur="26">
                                          <p:stCondLst>
                                            <p:cond delay="1312"/>
                                          </p:stCondLst>
                                        </p:cTn>
                                        <p:tgtEl>
                                          <p:spTgt spid="5"/>
                                        </p:tgtEl>
                                      </p:cBhvr>
                                      <p:to x="100000" y="80000"/>
                                    </p:animScale>
                                    <p:animScale>
                                      <p:cBhvr>
                                        <p:cTn id="32" dur="166" decel="50000">
                                          <p:stCondLst>
                                            <p:cond delay="1338"/>
                                          </p:stCondLst>
                                        </p:cTn>
                                        <p:tgtEl>
                                          <p:spTgt spid="5"/>
                                        </p:tgtEl>
                                      </p:cBhvr>
                                      <p:to x="100000" y="100000"/>
                                    </p:animScale>
                                    <p:animScale>
                                      <p:cBhvr>
                                        <p:cTn id="33" dur="26">
                                          <p:stCondLst>
                                            <p:cond delay="1642"/>
                                          </p:stCondLst>
                                        </p:cTn>
                                        <p:tgtEl>
                                          <p:spTgt spid="5"/>
                                        </p:tgtEl>
                                      </p:cBhvr>
                                      <p:to x="100000" y="90000"/>
                                    </p:animScale>
                                    <p:animScale>
                                      <p:cBhvr>
                                        <p:cTn id="34" dur="166" decel="50000">
                                          <p:stCondLst>
                                            <p:cond delay="1668"/>
                                          </p:stCondLst>
                                        </p:cTn>
                                        <p:tgtEl>
                                          <p:spTgt spid="5"/>
                                        </p:tgtEl>
                                      </p:cBhvr>
                                      <p:to x="100000" y="100000"/>
                                    </p:animScale>
                                    <p:animScale>
                                      <p:cBhvr>
                                        <p:cTn id="35" dur="26">
                                          <p:stCondLst>
                                            <p:cond delay="1808"/>
                                          </p:stCondLst>
                                        </p:cTn>
                                        <p:tgtEl>
                                          <p:spTgt spid="5"/>
                                        </p:tgtEl>
                                      </p:cBhvr>
                                      <p:to x="100000" y="95000"/>
                                    </p:animScale>
                                    <p:animScale>
                                      <p:cBhvr>
                                        <p:cTn id="36"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Diagrama"/>
          <p:cNvGraphicFramePr/>
          <p:nvPr>
            <p:extLst>
              <p:ext uri="{D42A27DB-BD31-4B8C-83A1-F6EECF244321}">
                <p14:modId xmlns:p14="http://schemas.microsoft.com/office/powerpoint/2010/main" val="1437106698"/>
              </p:ext>
            </p:extLst>
          </p:nvPr>
        </p:nvGraphicFramePr>
        <p:xfrm>
          <a:off x="457200" y="274638"/>
          <a:ext cx="8229600" cy="1143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2 Marcador de contenido"/>
          <p:cNvSpPr>
            <a:spLocks noGrp="1"/>
          </p:cNvSpPr>
          <p:nvPr>
            <p:ph idx="1"/>
          </p:nvPr>
        </p:nvSpPr>
        <p:spPr>
          <a:xfrm>
            <a:off x="179512" y="1600200"/>
            <a:ext cx="8712968" cy="4997152"/>
          </a:xfrm>
          <a:blipFill>
            <a:blip r:embed="rId7"/>
            <a:tile tx="0" ty="0" sx="100000" sy="100000" flip="none" algn="tl"/>
          </a:blipFill>
        </p:spPr>
        <p:txBody>
          <a:bodyPr>
            <a:normAutofit fontScale="62500" lnSpcReduction="20000"/>
          </a:bodyPr>
          <a:lstStyle/>
          <a:p>
            <a:pPr marL="0" indent="0" algn="ctr">
              <a:buNone/>
            </a:pPr>
            <a:r>
              <a:rPr lang="es-CO" sz="3800" i="1" dirty="0" smtClean="0"/>
              <a:t>"</a:t>
            </a:r>
            <a:r>
              <a:rPr lang="es-CO" sz="3800" i="1" dirty="0"/>
              <a:t>Y el tercer ángel los siguió, diciendo a gran voz: Si alguno adora a la bestia y a su imagen, y recibe la marca en su frente o en su mano, él también beberá del vino de la ira de Dios, que ha sido vaciado puro en el cáliz de su ira; y será atormentado con fuego y azufre delante de los santos ángeles y del Cordero; y el humo de su tormento sube por los siglos de los siglos.  Y no tienen reposo de día ni de noche los que adoran a la bestia y a su imagen, ni nadie que reciba la marca de su nombre." </a:t>
            </a:r>
            <a:r>
              <a:rPr lang="es-CO" sz="3800" i="1" dirty="0">
                <a:solidFill>
                  <a:srgbClr val="FF0000"/>
                </a:solidFill>
              </a:rPr>
              <a:t>Apocalipsis 14:9-12.</a:t>
            </a:r>
            <a:endParaRPr lang="es-CO" sz="3800" dirty="0">
              <a:solidFill>
                <a:srgbClr val="FF0000"/>
              </a:solidFill>
            </a:endParaRPr>
          </a:p>
          <a:p>
            <a:pPr marL="0" indent="0" algn="ctr">
              <a:buNone/>
            </a:pPr>
            <a:r>
              <a:rPr lang="es-CO" sz="3800" i="1" dirty="0"/>
              <a:t> "Después de esto vi a otro ángel descender del cielo con gran poder; y la tierra fue alumbrada con su gloria.  Y clamó con voz potente, diciendo: Ha caído, ha caído la gran Babilonia, y se ha hecho habitación de demonios y guarida de todo espíritu inmundo, y albergue de toda ave inmunda y aborrecible....Salid de ella, pueblo mío, para que no seáis partícipes de sus pecados, ni recibáis parte de sus plagas; porque sus pecados han llegado hasta el cielo, y Dios se ha acordado de sus maldades." </a:t>
            </a:r>
            <a:r>
              <a:rPr lang="es-CO" sz="3800" i="1" dirty="0">
                <a:solidFill>
                  <a:srgbClr val="FF0000"/>
                </a:solidFill>
              </a:rPr>
              <a:t>Apocalipsis 18:1-5</a:t>
            </a:r>
            <a:r>
              <a:rPr lang="es-CO" sz="3800" i="1" dirty="0" smtClean="0"/>
              <a:t>.</a:t>
            </a:r>
            <a:endParaRPr lang="es-CO" dirty="0"/>
          </a:p>
        </p:txBody>
      </p:sp>
    </p:spTree>
    <p:extLst>
      <p:ext uri="{BB962C8B-B14F-4D97-AF65-F5344CB8AC3E}">
        <p14:creationId xmlns:p14="http://schemas.microsoft.com/office/powerpoint/2010/main" val="2216649861"/>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randombar(horizontal)">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20680"/>
          </a:xfrm>
          <a:blipFill>
            <a:blip r:embed="rId2"/>
            <a:tile tx="0" ty="0" sx="100000" sy="100000" flip="none" algn="tl"/>
          </a:blipFill>
        </p:spPr>
        <p:txBody>
          <a:bodyPr>
            <a:normAutofit fontScale="77500" lnSpcReduction="20000"/>
          </a:bodyPr>
          <a:lstStyle/>
          <a:p>
            <a:pPr marL="0" indent="0" algn="ctr">
              <a:buNone/>
            </a:pPr>
            <a:r>
              <a:rPr lang="es-CO" dirty="0"/>
              <a:t>Una solemne invitación es dada a cada pecador que sinceramente se arrepiente y acepta por fe la justicia de Cristo, que es imputada a través de la justificación e impartida por medio de la santificación, que les habilita para guardar todos los mandamientos de Dios, venciendo todo pecado a través de su gracia y poder, perfeccionando la santidad en el temor de Dios.  </a:t>
            </a:r>
            <a:endParaRPr lang="es-CO" dirty="0" smtClean="0"/>
          </a:p>
          <a:p>
            <a:pPr marL="0" indent="0">
              <a:buNone/>
            </a:pPr>
            <a:endParaRPr lang="es-CO" dirty="0" smtClean="0"/>
          </a:p>
          <a:p>
            <a:pPr marL="0" indent="0">
              <a:buNone/>
            </a:pPr>
            <a:r>
              <a:rPr lang="es-CO" dirty="0" smtClean="0"/>
              <a:t>Esta </a:t>
            </a:r>
            <a:r>
              <a:rPr lang="es-CO" dirty="0"/>
              <a:t>también advierte a toda la humanidad en contra de </a:t>
            </a:r>
            <a:r>
              <a:rPr lang="es-CO" dirty="0" smtClean="0"/>
              <a:t>tres cosas:</a:t>
            </a:r>
          </a:p>
          <a:p>
            <a:pPr marL="0" indent="0">
              <a:buNone/>
            </a:pPr>
            <a:endParaRPr lang="es-CO" dirty="0" smtClean="0"/>
          </a:p>
          <a:p>
            <a:pPr marL="0" indent="0">
              <a:buNone/>
            </a:pPr>
            <a:r>
              <a:rPr lang="es-CO" dirty="0" smtClean="0"/>
              <a:t>1). Adorar </a:t>
            </a:r>
            <a:r>
              <a:rPr lang="es-CO" dirty="0"/>
              <a:t>a la </a:t>
            </a:r>
            <a:r>
              <a:rPr lang="es-CO" dirty="0" smtClean="0"/>
              <a:t>bestia (</a:t>
            </a:r>
            <a:r>
              <a:rPr lang="es-CO" b="1" dirty="0" smtClean="0">
                <a:latin typeface="Agency FB" pitchFamily="34" charset="0"/>
              </a:rPr>
              <a:t>O sea el </a:t>
            </a:r>
            <a:r>
              <a:rPr lang="es-CO" b="1" dirty="0">
                <a:latin typeface="Agency FB" pitchFamily="34" charset="0"/>
              </a:rPr>
              <a:t>Catolicismo Romano</a:t>
            </a:r>
            <a:r>
              <a:rPr lang="es-CO" dirty="0"/>
              <a:t>), </a:t>
            </a:r>
            <a:endParaRPr lang="es-CO" dirty="0" smtClean="0"/>
          </a:p>
          <a:p>
            <a:pPr marL="0" indent="0">
              <a:buNone/>
            </a:pPr>
            <a:r>
              <a:rPr lang="es-CO" dirty="0" smtClean="0"/>
              <a:t>2). O </a:t>
            </a:r>
            <a:r>
              <a:rPr lang="es-CO" dirty="0"/>
              <a:t>su imagen (</a:t>
            </a:r>
            <a:r>
              <a:rPr lang="es-CO" b="1" dirty="0">
                <a:latin typeface="Agency FB" pitchFamily="34" charset="0"/>
              </a:rPr>
              <a:t>El Protestantismo Apóstata</a:t>
            </a:r>
            <a:r>
              <a:rPr lang="es-CO" dirty="0" smtClean="0"/>
              <a:t>),</a:t>
            </a:r>
          </a:p>
          <a:p>
            <a:pPr marL="0" indent="0">
              <a:buNone/>
            </a:pPr>
            <a:r>
              <a:rPr lang="es-CO" dirty="0" smtClean="0"/>
              <a:t>3).O </a:t>
            </a:r>
            <a:r>
              <a:rPr lang="es-CO" dirty="0"/>
              <a:t>recibir la marca del Catolicismo (</a:t>
            </a:r>
            <a:r>
              <a:rPr lang="es-CO" b="1" dirty="0">
                <a:latin typeface="Agency FB" pitchFamily="34" charset="0"/>
              </a:rPr>
              <a:t>que es someterse a la adoración del Domingo</a:t>
            </a:r>
            <a:r>
              <a:rPr lang="es-CO" dirty="0" smtClean="0"/>
              <a:t>).</a:t>
            </a:r>
          </a:p>
          <a:p>
            <a:pPr marL="0" indent="0">
              <a:buNone/>
            </a:pPr>
            <a:r>
              <a:rPr lang="es-CO" dirty="0" smtClean="0"/>
              <a:t> Para </a:t>
            </a:r>
            <a:r>
              <a:rPr lang="es-CO" dirty="0"/>
              <a:t>que no reciban la ira de Dios que será vaciada en las siete últimas plagas. </a:t>
            </a:r>
            <a:endParaRPr lang="es-CO" dirty="0"/>
          </a:p>
        </p:txBody>
      </p:sp>
    </p:spTree>
    <p:extLst>
      <p:ext uri="{BB962C8B-B14F-4D97-AF65-F5344CB8AC3E}">
        <p14:creationId xmlns:p14="http://schemas.microsoft.com/office/powerpoint/2010/main" val="811252548"/>
      </p:ext>
    </p:extLst>
  </p:cSld>
  <p:clrMapOvr>
    <a:masterClrMapping/>
  </p:clrMapOvr>
  <mc:AlternateContent xmlns:mc="http://schemas.openxmlformats.org/markup-compatibility/2006">
    <mc:Choice xmlns:p14="http://schemas.microsoft.com/office/powerpoint/2010/main" Requires="p14">
      <p:transition spd="slow" p14:dur="2000">
        <p14:prism isContent="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2" end="2"/>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 calcmode="lin" valueType="num">
                                      <p:cBhvr>
                                        <p:cTn id="13"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4" end="4"/>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anim calcmode="lin" valueType="num">
                                      <p:cBhvr>
                                        <p:cTn id="19"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5" end="5"/>
                                            </p:txEl>
                                          </p:spTgt>
                                        </p:tgtEl>
                                      </p:cBhvr>
                                    </p:animEffect>
                                  </p:childTnLst>
                                </p:cTn>
                              </p:par>
                              <p:par>
                                <p:cTn id="23" presetID="31" presetClass="entr" presetSubtype="0" fill="hold"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anim calcmode="lin" valueType="num">
                                      <p:cBhvr>
                                        <p:cTn id="25"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26"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27" dur="1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28" dur="1000"/>
                                        <p:tgtEl>
                                          <p:spTgt spid="3">
                                            <p:txEl>
                                              <p:pRg st="6" end="6"/>
                                            </p:txEl>
                                          </p:spTgt>
                                        </p:tgtEl>
                                      </p:cBhvr>
                                    </p:animEffect>
                                  </p:childTnLst>
                                </p:cTn>
                              </p:par>
                              <p:par>
                                <p:cTn id="29" presetID="31" presetClass="entr" presetSubtype="0" fill="hold" nodeType="withEffect">
                                  <p:stCondLst>
                                    <p:cond delay="0"/>
                                  </p:stCondLst>
                                  <p:childTnLst>
                                    <p:set>
                                      <p:cBhvr>
                                        <p:cTn id="30" dur="1" fill="hold">
                                          <p:stCondLst>
                                            <p:cond delay="0"/>
                                          </p:stCondLst>
                                        </p:cTn>
                                        <p:tgtEl>
                                          <p:spTgt spid="3">
                                            <p:txEl>
                                              <p:pRg st="7" end="7"/>
                                            </p:txEl>
                                          </p:spTgt>
                                        </p:tgtEl>
                                        <p:attrNameLst>
                                          <p:attrName>style.visibility</p:attrName>
                                        </p:attrNameLst>
                                      </p:cBhvr>
                                      <p:to>
                                        <p:strVal val="visible"/>
                                      </p:to>
                                    </p:set>
                                    <p:anim calcmode="lin" valueType="num">
                                      <p:cBhvr>
                                        <p:cTn id="31" dur="1000" fill="hold"/>
                                        <p:tgtEl>
                                          <p:spTgt spid="3">
                                            <p:txEl>
                                              <p:pRg st="7" end="7"/>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7" end="7"/>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7" end="7"/>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p:spPr>
        <p:txBody>
          <a:bodyPr>
            <a:normAutofit fontScale="85000" lnSpcReduction="20000"/>
          </a:bodyPr>
          <a:lstStyle/>
          <a:p>
            <a:pPr marL="0" indent="0" algn="ctr">
              <a:buNone/>
            </a:pPr>
            <a:r>
              <a:rPr lang="es-CO" dirty="0" smtClean="0"/>
              <a:t>También </a:t>
            </a:r>
            <a:r>
              <a:rPr lang="es-CO" dirty="0"/>
              <a:t>advierte a todo el pueblo de Dios, para que voluntariamente se separe de toda iglesia de Babilonia, ramera, impura, y apóstata,  </a:t>
            </a:r>
            <a:r>
              <a:rPr lang="es-CO" dirty="0" smtClean="0"/>
              <a:t>Incluye </a:t>
            </a:r>
            <a:r>
              <a:rPr lang="es-CO" dirty="0"/>
              <a:t>a: </a:t>
            </a:r>
            <a:endParaRPr lang="es-CO" dirty="0" smtClean="0"/>
          </a:p>
          <a:p>
            <a:pPr marL="0" indent="0" algn="ctr">
              <a:buNone/>
            </a:pPr>
            <a:r>
              <a:rPr lang="es-CO" dirty="0"/>
              <a:t>L</a:t>
            </a:r>
            <a:r>
              <a:rPr lang="es-CO" dirty="0" smtClean="0"/>
              <a:t>os </a:t>
            </a:r>
            <a:r>
              <a:rPr lang="es-CO" dirty="0"/>
              <a:t>Testigos de Jehovah, a los Mormones, a la iglesia de Dios del Séptimo Día, Adventistas de los Movimientos de Reforma (falsas </a:t>
            </a:r>
            <a:r>
              <a:rPr lang="es-CO" dirty="0" smtClean="0"/>
              <a:t>reformas, ya que la reforma es integral), </a:t>
            </a:r>
            <a:r>
              <a:rPr lang="es-CO" dirty="0"/>
              <a:t>los Adventistas del Séptimo </a:t>
            </a:r>
            <a:r>
              <a:rPr lang="es-CO" dirty="0" smtClean="0"/>
              <a:t>Día que no estén viviendo conforme a su fe,</a:t>
            </a:r>
            <a:r>
              <a:rPr lang="es-CO" dirty="0"/>
              <a:t> Grupos Independientes </a:t>
            </a:r>
            <a:r>
              <a:rPr lang="es-CO" u="sng" dirty="0"/>
              <a:t>sin La Verdad Presente</a:t>
            </a:r>
            <a:r>
              <a:rPr lang="es-CO" dirty="0"/>
              <a:t>, Iglesia del Santuario, La Vara del Pastor, Grupos de Celebración de las Fiestas Judías, La Nueva Era, etc, etc. </a:t>
            </a:r>
            <a:r>
              <a:rPr lang="es-CO" dirty="0" smtClean="0"/>
              <a:t> Todas estas, si no se reforman serán </a:t>
            </a:r>
            <a:r>
              <a:rPr lang="es-CO" dirty="0"/>
              <a:t>partícipes de sus pecados y recibirán sus plagas.</a:t>
            </a:r>
          </a:p>
          <a:p>
            <a:pPr marL="0" indent="0" algn="ctr">
              <a:buNone/>
            </a:pPr>
            <a:r>
              <a:rPr lang="es-CO" b="1" u="sng" dirty="0" smtClean="0"/>
              <a:t>Si desea ampliar </a:t>
            </a:r>
            <a:r>
              <a:rPr lang="es-CO" b="1" u="sng" dirty="0"/>
              <a:t>su estudio lea</a:t>
            </a:r>
            <a:r>
              <a:rPr lang="es-CO" dirty="0">
                <a:solidFill>
                  <a:srgbClr val="FF0000"/>
                </a:solidFill>
              </a:rPr>
              <a:t>: </a:t>
            </a:r>
            <a:r>
              <a:rPr lang="es-CO" dirty="0" smtClean="0">
                <a:solidFill>
                  <a:srgbClr val="FF0000"/>
                </a:solidFill>
              </a:rPr>
              <a:t>(Génesis </a:t>
            </a:r>
            <a:r>
              <a:rPr lang="es-CO" dirty="0">
                <a:solidFill>
                  <a:srgbClr val="FF0000"/>
                </a:solidFill>
              </a:rPr>
              <a:t>19:24; </a:t>
            </a:r>
            <a:r>
              <a:rPr lang="es-CO" dirty="0" smtClean="0">
                <a:solidFill>
                  <a:srgbClr val="FF0000"/>
                </a:solidFill>
              </a:rPr>
              <a:t>Éxodo </a:t>
            </a:r>
            <a:r>
              <a:rPr lang="es-CO" dirty="0">
                <a:solidFill>
                  <a:srgbClr val="FF0000"/>
                </a:solidFill>
              </a:rPr>
              <a:t>20:6; Deuteronomio 32:39; 1 Samuel 2:6; Salmos 92:7; Isaías 52:11; Ezequiel 22:31; Daniel 3:5-29; Lucas 17:29; Hechos 2:27; 1 Corintios 6:15-16, 19-20; 2 Corintios 6:14-18; Santiago 4:12; 2 Pedro 3:10; Judas 7; Apocalipsis 12:17, 13:1-18, 14:11-12, 15:2, 16:2, 19:10, 20:10, 14-15).</a:t>
            </a:r>
          </a:p>
          <a:p>
            <a:endParaRPr lang="es-CO" dirty="0"/>
          </a:p>
        </p:txBody>
      </p:sp>
    </p:spTree>
    <p:extLst>
      <p:ext uri="{BB962C8B-B14F-4D97-AF65-F5344CB8AC3E}">
        <p14:creationId xmlns:p14="http://schemas.microsoft.com/office/powerpoint/2010/main" val="57785446"/>
      </p:ext>
    </p:extLst>
  </p:cSld>
  <p:clrMapOvr>
    <a:masterClrMapping/>
  </p:clrMapOvr>
  <mc:AlternateContent xmlns:mc="http://schemas.openxmlformats.org/markup-compatibility/2006">
    <mc:Choice xmlns:p14="http://schemas.microsoft.com/office/powerpoint/2010/main" Requires="p14">
      <p:transition spd="slow" p14:dur="4400">
        <p14:honeycomb/>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arn(inVertical)">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barn(inVertical)">
                                      <p:cBhvr>
                                        <p:cTn id="1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002060"/>
          </a:solidFill>
        </p:spPr>
        <p:txBody>
          <a:bodyPr>
            <a:normAutofit fontScale="90000"/>
          </a:bodyPr>
          <a:lstStyle/>
          <a:p>
            <a:r>
              <a:rPr lang="es-CO" b="1" dirty="0" smtClean="0"/>
              <a:t/>
            </a:r>
            <a:br>
              <a:rPr lang="es-CO" b="1" dirty="0" smtClean="0"/>
            </a:br>
            <a:r>
              <a:rPr lang="es-CO" b="1" dirty="0" smtClean="0">
                <a:solidFill>
                  <a:schemeClr val="bg1"/>
                </a:solidFill>
              </a:rPr>
              <a:t>LA </a:t>
            </a:r>
            <a:r>
              <a:rPr lang="es-CO" b="1" dirty="0">
                <a:solidFill>
                  <a:schemeClr val="bg1"/>
                </a:solidFill>
              </a:rPr>
              <a:t>NO INMORTALIDAD DE  LOS MALVADOS</a:t>
            </a:r>
            <a:r>
              <a:rPr lang="es-CO" dirty="0"/>
              <a:t/>
            </a:r>
            <a:br>
              <a:rPr lang="es-CO" dirty="0"/>
            </a:br>
            <a:endParaRPr lang="es-CO" dirty="0"/>
          </a:p>
        </p:txBody>
      </p:sp>
      <p:sp>
        <p:nvSpPr>
          <p:cNvPr id="3" name="2 Marcador de contenido"/>
          <p:cNvSpPr>
            <a:spLocks noGrp="1"/>
          </p:cNvSpPr>
          <p:nvPr>
            <p:ph idx="1"/>
          </p:nvPr>
        </p:nvSpPr>
        <p:spPr>
          <a:xfrm>
            <a:off x="457200" y="1600200"/>
            <a:ext cx="8435280" cy="2548880"/>
          </a:xfrm>
        </p:spPr>
        <p:txBody>
          <a:bodyPr>
            <a:normAutofit fontScale="77500" lnSpcReduction="20000"/>
          </a:bodyPr>
          <a:lstStyle/>
          <a:p>
            <a:pPr marL="0" indent="0" algn="ctr">
              <a:buNone/>
            </a:pPr>
            <a:r>
              <a:rPr lang="es-CO" sz="3600" b="1" u="sng" dirty="0" smtClean="0"/>
              <a:t>(</a:t>
            </a:r>
            <a:r>
              <a:rPr lang="es-CO" sz="3600" b="1" u="sng" dirty="0"/>
              <a:t>El estado de los muertos)</a:t>
            </a:r>
            <a:endParaRPr lang="es-CO" sz="3600" u="sng" dirty="0"/>
          </a:p>
          <a:p>
            <a:pPr marL="0" indent="0" algn="ctr">
              <a:buNone/>
            </a:pPr>
            <a:r>
              <a:rPr lang="es-CO" i="1" dirty="0" smtClean="0"/>
              <a:t>"</a:t>
            </a:r>
            <a:r>
              <a:rPr lang="es-CO" i="1" dirty="0"/>
              <a:t>Porque los que viven saben que han de morir; pero los muertos nada saben, ni tienen más paga; porque su memoria es puesta en olvido.  También su amor y su odio y su envidia fenecieron ya; y nunca más tendrán parte en todo lo que se hace debajo del sol...adonde vas, no hay obra, ni trabajo, ni ciencia, ni sabiduría, en la tumba a donde vayáis</a:t>
            </a:r>
            <a:r>
              <a:rPr lang="es-CO" i="1" dirty="0">
                <a:solidFill>
                  <a:srgbClr val="FF0000"/>
                </a:solidFill>
              </a:rPr>
              <a:t>." Eclesiastés 9:5-6, 10</a:t>
            </a:r>
            <a:r>
              <a:rPr lang="es-CO" i="1" dirty="0" smtClean="0">
                <a:solidFill>
                  <a:srgbClr val="FF0000"/>
                </a:solidFill>
              </a:rPr>
              <a:t>.</a:t>
            </a:r>
            <a:r>
              <a:rPr lang="es-CO" dirty="0"/>
              <a:t> </a:t>
            </a:r>
          </a:p>
        </p:txBody>
      </p:sp>
      <p:sp>
        <p:nvSpPr>
          <p:cNvPr id="4" name="3 Rectángulo"/>
          <p:cNvSpPr/>
          <p:nvPr/>
        </p:nvSpPr>
        <p:spPr>
          <a:xfrm>
            <a:off x="251520" y="4272677"/>
            <a:ext cx="6120680" cy="2246769"/>
          </a:xfrm>
          <a:prstGeom prst="rect">
            <a:avLst/>
          </a:prstGeom>
        </p:spPr>
        <p:txBody>
          <a:bodyPr wrap="square">
            <a:spAutoFit/>
          </a:bodyPr>
          <a:lstStyle/>
          <a:p>
            <a:pPr algn="ctr"/>
            <a:r>
              <a:rPr lang="es-CO" sz="2000" dirty="0"/>
              <a:t>La muerte es un estado de silencio, inactividad y total inconsciencia, en la Biblia es referida como "sueño".  Es por ello, que las Escrituras claramente confirman que todas las apariciones de aquellos que han muerto, incluyendo la Virgen María, son espíritus de demonios obrando milagros para  engañar, si fuere posible, al pueblo de Dios </a:t>
            </a:r>
            <a:r>
              <a:rPr lang="es-CO" sz="2000" dirty="0">
                <a:solidFill>
                  <a:srgbClr val="FF0000"/>
                </a:solidFill>
              </a:rPr>
              <a:t>(vea Apocalipsis 16:14). </a:t>
            </a:r>
          </a:p>
        </p:txBody>
      </p:sp>
      <p:pic>
        <p:nvPicPr>
          <p:cNvPr id="3074" name="Picture 2" descr="http://asovecen.interamerica.org/site_data/30/assets/0005/4569/cementerio-de-pere-lachaise-al-atardecer_larg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2200" y="4272678"/>
            <a:ext cx="2771800" cy="25511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35035931"/>
      </p:ext>
    </p:extLst>
  </p:cSld>
  <p:clrMapOvr>
    <a:masterClrMapping/>
  </p:clrMapOvr>
  <mc:AlternateContent xmlns:mc="http://schemas.openxmlformats.org/markup-compatibility/2006">
    <mc:Choice xmlns:p14="http://schemas.microsoft.com/office/powerpoint/2010/main" Requires="p14">
      <p:transition spd="slow" p14:dur="1500">
        <p14:window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heel(1)">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 fill="hold"/>
                                        <p:tgtEl>
                                          <p:spTgt spid="4"/>
                                        </p:tgtEl>
                                        <p:attrNameLst>
                                          <p:attrName>ppt_w</p:attrName>
                                        </p:attrNameLst>
                                      </p:cBhvr>
                                      <p:tavLst>
                                        <p:tav tm="0">
                                          <p:val>
                                            <p:fltVal val="0"/>
                                          </p:val>
                                        </p:tav>
                                        <p:tav tm="100000">
                                          <p:val>
                                            <p:strVal val="#ppt_w"/>
                                          </p:val>
                                        </p:tav>
                                      </p:tavLst>
                                    </p:anim>
                                    <p:anim calcmode="lin" valueType="num">
                                      <p:cBhvr>
                                        <p:cTn id="18" dur="500" fill="hold"/>
                                        <p:tgtEl>
                                          <p:spTgt spid="4"/>
                                        </p:tgtEl>
                                        <p:attrNameLst>
                                          <p:attrName>ppt_h</p:attrName>
                                        </p:attrNameLst>
                                      </p:cBhvr>
                                      <p:tavLst>
                                        <p:tav tm="0">
                                          <p:val>
                                            <p:fltVal val="0"/>
                                          </p:val>
                                        </p:tav>
                                        <p:tav tm="100000">
                                          <p:val>
                                            <p:strVal val="#ppt_h"/>
                                          </p:val>
                                        </p:tav>
                                      </p:tavLst>
                                    </p:anim>
                                    <p:animEffect transition="in" filter="fade">
                                      <p:cBhvr>
                                        <p:cTn id="19" dur="500"/>
                                        <p:tgtEl>
                                          <p:spTgt spid="4"/>
                                        </p:tgtEl>
                                      </p:cBhvr>
                                    </p:animEffect>
                                  </p:childTnLst>
                                </p:cTn>
                              </p:par>
                              <p:par>
                                <p:cTn id="20" presetID="53" presetClass="entr" presetSubtype="16" fill="hold" nodeType="withEffect">
                                  <p:stCondLst>
                                    <p:cond delay="0"/>
                                  </p:stCondLst>
                                  <p:childTnLst>
                                    <p:set>
                                      <p:cBhvr>
                                        <p:cTn id="21" dur="1" fill="hold">
                                          <p:stCondLst>
                                            <p:cond delay="0"/>
                                          </p:stCondLst>
                                        </p:cTn>
                                        <p:tgtEl>
                                          <p:spTgt spid="3074"/>
                                        </p:tgtEl>
                                        <p:attrNameLst>
                                          <p:attrName>style.visibility</p:attrName>
                                        </p:attrNameLst>
                                      </p:cBhvr>
                                      <p:to>
                                        <p:strVal val="visible"/>
                                      </p:to>
                                    </p:set>
                                    <p:anim calcmode="lin" valueType="num">
                                      <p:cBhvr>
                                        <p:cTn id="22" dur="500" fill="hold"/>
                                        <p:tgtEl>
                                          <p:spTgt spid="3074"/>
                                        </p:tgtEl>
                                        <p:attrNameLst>
                                          <p:attrName>ppt_w</p:attrName>
                                        </p:attrNameLst>
                                      </p:cBhvr>
                                      <p:tavLst>
                                        <p:tav tm="0">
                                          <p:val>
                                            <p:fltVal val="0"/>
                                          </p:val>
                                        </p:tav>
                                        <p:tav tm="100000">
                                          <p:val>
                                            <p:strVal val="#ppt_w"/>
                                          </p:val>
                                        </p:tav>
                                      </p:tavLst>
                                    </p:anim>
                                    <p:anim calcmode="lin" valueType="num">
                                      <p:cBhvr>
                                        <p:cTn id="23" dur="500" fill="hold"/>
                                        <p:tgtEl>
                                          <p:spTgt spid="3074"/>
                                        </p:tgtEl>
                                        <p:attrNameLst>
                                          <p:attrName>ppt_h</p:attrName>
                                        </p:attrNameLst>
                                      </p:cBhvr>
                                      <p:tavLst>
                                        <p:tav tm="0">
                                          <p:val>
                                            <p:fltVal val="0"/>
                                          </p:val>
                                        </p:tav>
                                        <p:tav tm="100000">
                                          <p:val>
                                            <p:strVal val="#ppt_h"/>
                                          </p:val>
                                        </p:tav>
                                      </p:tavLst>
                                    </p:anim>
                                    <p:animEffect transition="in" filter="fade">
                                      <p:cBhvr>
                                        <p:cTn id="24" dur="5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88641"/>
            <a:ext cx="4330824" cy="3456384"/>
          </a:xfrm>
        </p:spPr>
        <p:txBody>
          <a:bodyPr>
            <a:normAutofit fontScale="77500" lnSpcReduction="20000"/>
          </a:bodyPr>
          <a:lstStyle/>
          <a:p>
            <a:pPr marL="0" indent="0" algn="ctr">
              <a:buNone/>
            </a:pPr>
            <a:r>
              <a:rPr lang="es-CO" dirty="0"/>
              <a:t>El juicio investigador determina si los muertos despertarán cuando Cristo venga por segunda vez, levantados en la primera resurrección para heredar la vida eterna, o si permanecerán en la tumba, hasta la segunda resurrección para ser consumidos en el lago de fuego que es la segunda muerte.</a:t>
            </a:r>
          </a:p>
          <a:p>
            <a:endParaRPr lang="es-CO" dirty="0"/>
          </a:p>
        </p:txBody>
      </p:sp>
      <p:pic>
        <p:nvPicPr>
          <p:cNvPr id="4098" name="Picture 2" descr="http://3.bp.blogspot.com/__WPTlgCuPOk/SWCytAAwK5I/AAAAAAAAC6U/lytFzM8IbA8/s400/023.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01440" y="260648"/>
            <a:ext cx="3810000" cy="3240360"/>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251520" y="4340493"/>
            <a:ext cx="8640960" cy="2246769"/>
          </a:xfrm>
          <a:prstGeom prst="rect">
            <a:avLst/>
          </a:prstGeom>
        </p:spPr>
        <p:txBody>
          <a:bodyPr wrap="square">
            <a:spAutoFit/>
          </a:bodyPr>
          <a:lstStyle/>
          <a:p>
            <a:pPr algn="ctr"/>
            <a:r>
              <a:rPr lang="es-CO" sz="2800" b="1" u="sng" dirty="0" smtClean="0"/>
              <a:t>Si desea ampliar </a:t>
            </a:r>
            <a:r>
              <a:rPr lang="es-CO" sz="2800" b="1" u="sng" dirty="0"/>
              <a:t>su estudio lea</a:t>
            </a:r>
            <a:r>
              <a:rPr lang="es-CO" sz="2800" dirty="0">
                <a:solidFill>
                  <a:srgbClr val="FF0000"/>
                </a:solidFill>
              </a:rPr>
              <a:t>: </a:t>
            </a:r>
            <a:r>
              <a:rPr lang="es-CO" sz="2800" dirty="0" smtClean="0">
                <a:solidFill>
                  <a:srgbClr val="FF0000"/>
                </a:solidFill>
              </a:rPr>
              <a:t>(Job </a:t>
            </a:r>
            <a:r>
              <a:rPr lang="es-CO" sz="2800" dirty="0">
                <a:solidFill>
                  <a:srgbClr val="FF0000"/>
                </a:solidFill>
              </a:rPr>
              <a:t>14:21; Eclesiastés 3:20; Isaías 26:14; Ezequiel 18:4; Mateo 22:30; Juan 11:24-25; Hechos 2:29, 34, 15:18, 20; Colosenses 3:4; 1 Corintios 15:22-23; 1 </a:t>
            </a:r>
            <a:r>
              <a:rPr lang="es-CO" sz="2800" dirty="0" smtClean="0">
                <a:solidFill>
                  <a:srgbClr val="FF0000"/>
                </a:solidFill>
              </a:rPr>
              <a:t>Tesalonicenses </a:t>
            </a:r>
            <a:r>
              <a:rPr lang="es-CO" sz="2800" dirty="0">
                <a:solidFill>
                  <a:srgbClr val="FF0000"/>
                </a:solidFill>
              </a:rPr>
              <a:t>4:15-17; Hebreos 9:24; Apocalipsis 14:13, 20:5, 21:4).</a:t>
            </a:r>
            <a:endParaRPr lang="es-CO" sz="2800" dirty="0">
              <a:solidFill>
                <a:srgbClr val="FF0000"/>
              </a:solidFill>
            </a:endParaRPr>
          </a:p>
        </p:txBody>
      </p:sp>
    </p:spTree>
    <p:extLst>
      <p:ext uri="{BB962C8B-B14F-4D97-AF65-F5344CB8AC3E}">
        <p14:creationId xmlns:p14="http://schemas.microsoft.com/office/powerpoint/2010/main" val="4234153532"/>
      </p:ext>
    </p:extLst>
  </p:cSld>
  <p:clrMapOvr>
    <a:masterClrMapping/>
  </p:clrMapOvr>
  <mc:AlternateContent xmlns:mc="http://schemas.openxmlformats.org/markup-compatibility/2006">
    <mc:Choice xmlns:p14="http://schemas.microsoft.com/office/powerpoint/2010/main" Requires="p14">
      <p:transition spd="slow" p14:dur="2000">
        <p14:prism isContent="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002060"/>
          </a:solidFill>
        </p:spPr>
        <p:txBody>
          <a:bodyPr>
            <a:noAutofit/>
          </a:bodyPr>
          <a:lstStyle/>
          <a:p>
            <a:r>
              <a:rPr lang="es-CO" sz="3200" dirty="0" smtClean="0">
                <a:solidFill>
                  <a:schemeClr val="bg1"/>
                </a:solidFill>
                <a:latin typeface="Algerian" pitchFamily="82" charset="0"/>
              </a:rPr>
              <a:t>Un llamado de amor vs terquedad del hombre</a:t>
            </a:r>
            <a:endParaRPr lang="es-CO" sz="3200" dirty="0">
              <a:solidFill>
                <a:schemeClr val="bg1"/>
              </a:solidFill>
              <a:latin typeface="Algerian" pitchFamily="82" charset="0"/>
            </a:endParaRPr>
          </a:p>
        </p:txBody>
      </p:sp>
      <p:sp>
        <p:nvSpPr>
          <p:cNvPr id="3" name="2 Marcador de contenido"/>
          <p:cNvSpPr>
            <a:spLocks noGrp="1"/>
          </p:cNvSpPr>
          <p:nvPr>
            <p:ph idx="1"/>
          </p:nvPr>
        </p:nvSpPr>
        <p:spPr>
          <a:xfrm>
            <a:off x="107504" y="1600200"/>
            <a:ext cx="8928992" cy="5069160"/>
          </a:xfrm>
        </p:spPr>
        <p:txBody>
          <a:bodyPr>
            <a:noAutofit/>
          </a:bodyPr>
          <a:lstStyle/>
          <a:p>
            <a:pPr marL="0" indent="0">
              <a:buNone/>
            </a:pPr>
            <a:r>
              <a:rPr lang="es-CO" sz="2400" b="1" dirty="0"/>
              <a:t>"Así dijo El Eterno: paraos en los caminos, y mirad, y preguntad por </a:t>
            </a:r>
            <a:r>
              <a:rPr lang="es-CO" sz="2400" b="1" u="sng" dirty="0"/>
              <a:t>las sendas antiguas</a:t>
            </a:r>
            <a:r>
              <a:rPr lang="es-CO" sz="2400" b="1" dirty="0"/>
              <a:t>, cuál sea el buen camino, y andad por él, y hallaréis descanso para vuestra alma. Mas dijeron: No andaremos."</a:t>
            </a:r>
            <a:endParaRPr lang="es-CO" sz="2400" dirty="0"/>
          </a:p>
          <a:p>
            <a:pPr marL="0" indent="0" algn="ctr">
              <a:buNone/>
            </a:pPr>
            <a:r>
              <a:rPr lang="es-CO" sz="2400" b="1" dirty="0">
                <a:solidFill>
                  <a:srgbClr val="FF0000"/>
                </a:solidFill>
              </a:rPr>
              <a:t>Jeremías 6: 16</a:t>
            </a:r>
            <a:r>
              <a:rPr lang="es-CO" sz="2400" b="1" dirty="0" smtClean="0">
                <a:solidFill>
                  <a:srgbClr val="FF0000"/>
                </a:solidFill>
              </a:rPr>
              <a:t>.</a:t>
            </a:r>
            <a:endParaRPr lang="es-CO" sz="2400" b="1" dirty="0" smtClean="0"/>
          </a:p>
          <a:p>
            <a:pPr marL="0" indent="0" algn="ctr">
              <a:buNone/>
            </a:pPr>
            <a:r>
              <a:rPr lang="es-CO" sz="2400" dirty="0" smtClean="0"/>
              <a:t>«Se </a:t>
            </a:r>
            <a:r>
              <a:rPr lang="es-CO" sz="2400" dirty="0"/>
              <a:t>levantarán hombres y mujeres, profesando tener alguna nueva luz o alguna nueva revelación </a:t>
            </a:r>
            <a:r>
              <a:rPr lang="es-CO" sz="2400" u="sng" dirty="0"/>
              <a:t>que tenderá a conmover la fe en los antiguos hitos</a:t>
            </a:r>
            <a:r>
              <a:rPr lang="es-CO" sz="2400" dirty="0"/>
              <a:t>. Sus doctrinas no soportarán la prueba de la Palabra de Dios, pero habrá almas que serán engañadas. </a:t>
            </a:r>
            <a:r>
              <a:rPr lang="es-CO" sz="2400" u="sng" dirty="0"/>
              <a:t>Harán circular falsos informes, y algunos serán prendidos en esta trampa</a:t>
            </a:r>
            <a:r>
              <a:rPr lang="es-CO" sz="2400" dirty="0"/>
              <a:t>... No podemos ejercer demasiado cuidado contra toda forma de error, porque Satanás está tratando constantemente de apartar a los hombres de la </a:t>
            </a:r>
            <a:r>
              <a:rPr lang="es-CO" sz="2400" dirty="0" smtClean="0"/>
              <a:t>verdad»</a:t>
            </a:r>
            <a:endParaRPr lang="es-CO" sz="2400" dirty="0"/>
          </a:p>
          <a:p>
            <a:pPr marL="0" indent="0" algn="ctr">
              <a:buNone/>
            </a:pPr>
            <a:r>
              <a:rPr lang="es-CO" sz="2400" dirty="0"/>
              <a:t> </a:t>
            </a:r>
            <a:r>
              <a:rPr lang="es-CO" sz="2400" dirty="0">
                <a:solidFill>
                  <a:srgbClr val="FF0000"/>
                </a:solidFill>
              </a:rPr>
              <a:t>2JT 105, 107 (1885</a:t>
            </a:r>
            <a:r>
              <a:rPr lang="es-CO" sz="2400" dirty="0" smtClean="0">
                <a:solidFill>
                  <a:srgbClr val="FF0000"/>
                </a:solidFill>
              </a:rPr>
              <a:t>).</a:t>
            </a:r>
            <a:endParaRPr lang="es-CO" sz="2400" dirty="0">
              <a:solidFill>
                <a:srgbClr val="FF0000"/>
              </a:solidFill>
            </a:endParaRPr>
          </a:p>
        </p:txBody>
      </p:sp>
    </p:spTree>
    <p:extLst>
      <p:ext uri="{BB962C8B-B14F-4D97-AF65-F5344CB8AC3E}">
        <p14:creationId xmlns:p14="http://schemas.microsoft.com/office/powerpoint/2010/main" val="140670587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1"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wheel(1)">
                                      <p:cBhvr>
                                        <p:cTn id="21" dur="2000"/>
                                        <p:tgtEl>
                                          <p:spTgt spid="3">
                                            <p:txEl>
                                              <p:pRg st="2" end="2"/>
                                            </p:txEl>
                                          </p:spTgt>
                                        </p:tgtEl>
                                      </p:cBhvr>
                                    </p:animEffect>
                                  </p:childTnLst>
                                </p:cTn>
                              </p:par>
                              <p:par>
                                <p:cTn id="22" presetID="21" presetClass="entr" presetSubtype="1" fill="hold" nodeType="withEffect">
                                  <p:stCondLst>
                                    <p:cond delay="0"/>
                                  </p:stCondLst>
                                  <p:childTnLst>
                                    <p:set>
                                      <p:cBhvr>
                                        <p:cTn id="23" dur="1" fill="hold">
                                          <p:stCondLst>
                                            <p:cond delay="0"/>
                                          </p:stCondLst>
                                        </p:cTn>
                                        <p:tgtEl>
                                          <p:spTgt spid="3">
                                            <p:txEl>
                                              <p:pRg st="3" end="3"/>
                                            </p:txEl>
                                          </p:spTgt>
                                        </p:tgtEl>
                                        <p:attrNameLst>
                                          <p:attrName>style.visibility</p:attrName>
                                        </p:attrNameLst>
                                      </p:cBhvr>
                                      <p:to>
                                        <p:strVal val="visible"/>
                                      </p:to>
                                    </p:set>
                                    <p:animEffect transition="in" filter="wheel(1)">
                                      <p:cBhvr>
                                        <p:cTn id="24"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8"/>
            <a:ext cx="8229600" cy="5505475"/>
          </a:xfrm>
          <a:gradFill>
            <a:gsLst>
              <a:gs pos="0">
                <a:srgbClr val="FFEFD1"/>
              </a:gs>
              <a:gs pos="64999">
                <a:srgbClr val="F0EBD5"/>
              </a:gs>
              <a:gs pos="100000">
                <a:srgbClr val="D1C39F"/>
              </a:gs>
            </a:gsLst>
            <a:lin ang="5400000" scaled="0"/>
          </a:gradFill>
        </p:spPr>
        <p:txBody>
          <a:bodyPr>
            <a:normAutofit/>
          </a:bodyPr>
          <a:lstStyle/>
          <a:p>
            <a:pPr marL="0" indent="0" algn="ctr">
              <a:buNone/>
            </a:pPr>
            <a:endParaRPr lang="es-CO" b="1" dirty="0" smtClean="0"/>
          </a:p>
          <a:p>
            <a:pPr marL="0" indent="0" algn="ctr">
              <a:buNone/>
            </a:pPr>
            <a:r>
              <a:rPr lang="es-CO" b="1" dirty="0" smtClean="0"/>
              <a:t>Satanás </a:t>
            </a:r>
            <a:r>
              <a:rPr lang="es-CO" b="1" dirty="0"/>
              <a:t>espera engañar a los sinceros e inducirlos a creer que Dios sigue obrando en favor de las iglesias. </a:t>
            </a:r>
            <a:endParaRPr lang="es-CO" b="1" dirty="0" smtClean="0"/>
          </a:p>
          <a:p>
            <a:pPr marL="0" indent="0" algn="ctr">
              <a:buNone/>
            </a:pPr>
            <a:r>
              <a:rPr lang="es-CO" b="1" dirty="0" smtClean="0"/>
              <a:t>Pero </a:t>
            </a:r>
            <a:r>
              <a:rPr lang="es-CO" b="1" dirty="0"/>
              <a:t>la luz resplandecerá, y todos los que tengan corazón sincero dejarán a las iglesias caídas, y se decidirán por el residuo. </a:t>
            </a:r>
            <a:endParaRPr lang="es-CO" dirty="0"/>
          </a:p>
          <a:p>
            <a:pPr marL="0" indent="0" algn="ctr">
              <a:buNone/>
            </a:pPr>
            <a:r>
              <a:rPr lang="es-CO" b="1" i="1" dirty="0" smtClean="0">
                <a:solidFill>
                  <a:srgbClr val="FF0000"/>
                </a:solidFill>
              </a:rPr>
              <a:t>Primeros Escritos  </a:t>
            </a:r>
            <a:r>
              <a:rPr lang="es-CO" b="1" i="1" dirty="0">
                <a:solidFill>
                  <a:srgbClr val="FF0000"/>
                </a:solidFill>
              </a:rPr>
              <a:t>261:1. (El Fiel y Último Remanente de Apoc. 12: 17).</a:t>
            </a:r>
            <a:r>
              <a:rPr lang="es-CO" i="1" dirty="0">
                <a:solidFill>
                  <a:srgbClr val="FF0000"/>
                </a:solidFill>
              </a:rPr>
              <a:t> </a:t>
            </a:r>
          </a:p>
        </p:txBody>
      </p:sp>
    </p:spTree>
    <p:extLst>
      <p:ext uri="{BB962C8B-B14F-4D97-AF65-F5344CB8AC3E}">
        <p14:creationId xmlns:p14="http://schemas.microsoft.com/office/powerpoint/2010/main" val="1714373419"/>
      </p:ext>
    </p:extLst>
  </p:cSld>
  <p:clrMapOvr>
    <a:masterClrMapping/>
  </p:clrMapOvr>
  <mc:AlternateContent xmlns:mc="http://schemas.openxmlformats.org/markup-compatibility/2006">
    <mc:Choice xmlns:p14="http://schemas.microsoft.com/office/powerpoint/2010/main" Requires="p14">
      <p:transition spd="slow" p14:dur="2000">
        <p14:prism isContent="1"/>
      </p:transition>
    </mc:Choice>
    <mc:Fallback>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p:spPr>
        <p:txBody>
          <a:bodyPr>
            <a:normAutofit fontScale="85000" lnSpcReduction="20000"/>
          </a:bodyPr>
          <a:lstStyle/>
          <a:p>
            <a:pPr marL="0" indent="0" algn="ctr">
              <a:buNone/>
            </a:pPr>
            <a:r>
              <a:rPr lang="es-CO" dirty="0"/>
              <a:t>Porque esta leve tribulación momentánea produce en nosotros un cada vez más excelente y eterno peso de gloria. </a:t>
            </a:r>
            <a:r>
              <a:rPr lang="es-CO" dirty="0">
                <a:solidFill>
                  <a:srgbClr val="FF0000"/>
                </a:solidFill>
              </a:rPr>
              <a:t>(2 Cor. 4:17.)</a:t>
            </a:r>
          </a:p>
          <a:p>
            <a:pPr marL="0" indent="0" algn="ctr">
              <a:buNone/>
            </a:pPr>
            <a:r>
              <a:rPr lang="es-CO" dirty="0"/>
              <a:t>Se me mostró la gloria del cielo y los tesoros que esperan a los fieles.  Todo era bello y esplendente.  Los ángeles entonaron una hermosa canción, luego cesaron de cantar y tomando las coronas de sus frentes las depositaban a los pies del amante Jesús y con voces melodiosas cantaban: "</a:t>
            </a:r>
            <a:r>
              <a:rPr lang="es-CO" b="1" dirty="0">
                <a:latin typeface="Agency FB" pitchFamily="34" charset="0"/>
              </a:rPr>
              <a:t>Gloria, aleluya</a:t>
            </a:r>
            <a:r>
              <a:rPr lang="es-CO" dirty="0"/>
              <a:t>". </a:t>
            </a:r>
            <a:endParaRPr lang="es-CO" dirty="0" smtClean="0"/>
          </a:p>
          <a:p>
            <a:pPr marL="0" indent="0" algn="ctr">
              <a:buNone/>
            </a:pPr>
            <a:r>
              <a:rPr lang="es-CO" dirty="0"/>
              <a:t> Me uní a sus cantos de alabanzas y honor al Cordero, y cada vez que abría los labios para alabarlo me embargaba una inexplicable sensación de la gloria que me rodeaba.  Era un excelente y eterno peso de gloria.  El ángel dijo: "El </a:t>
            </a:r>
            <a:r>
              <a:rPr lang="es-CO" b="1" u="sng" dirty="0"/>
              <a:t>pequeño remanente</a:t>
            </a:r>
            <a:r>
              <a:rPr lang="es-CO" u="sng" dirty="0"/>
              <a:t> que ama a Dios y guarda sus mandamientos y permanece fiel hasta el fin, disfrutará de esta gloria y estará para siempre en la presencia de Jesús y cantará con los santos ángeles".</a:t>
            </a:r>
            <a:endParaRPr lang="es-CO" dirty="0"/>
          </a:p>
          <a:p>
            <a:endParaRPr lang="es-CO" dirty="0"/>
          </a:p>
        </p:txBody>
      </p:sp>
    </p:spTree>
    <p:extLst>
      <p:ext uri="{BB962C8B-B14F-4D97-AF65-F5344CB8AC3E}">
        <p14:creationId xmlns:p14="http://schemas.microsoft.com/office/powerpoint/2010/main" val="235458365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arn(inVertical)">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barn(inVertical)">
                                      <p:cBhvr>
                                        <p:cTn id="1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a:blipFill>
            <a:blip r:embed="rId2"/>
            <a:tile tx="0" ty="0" sx="100000" sy="100000" flip="none" algn="tl"/>
          </a:blipFill>
        </p:spPr>
        <p:txBody>
          <a:bodyPr>
            <a:normAutofit fontScale="70000" lnSpcReduction="20000"/>
          </a:bodyPr>
          <a:lstStyle/>
          <a:p>
            <a:pPr marL="0" indent="0" algn="ctr">
              <a:buNone/>
            </a:pPr>
            <a:endParaRPr lang="es-CO" dirty="0" smtClean="0"/>
          </a:p>
          <a:p>
            <a:pPr marL="0" indent="0" algn="ctr">
              <a:buNone/>
            </a:pPr>
            <a:r>
              <a:rPr lang="es-CO" dirty="0" smtClean="0"/>
              <a:t>Luego </a:t>
            </a:r>
            <a:r>
              <a:rPr lang="es-CO" dirty="0"/>
              <a:t>mis ojos se apartaron de la gloria y se me hizo contemplar </a:t>
            </a:r>
            <a:r>
              <a:rPr lang="es-CO" b="1" u="sng" dirty="0"/>
              <a:t>el remanente</a:t>
            </a:r>
            <a:r>
              <a:rPr lang="es-CO" dirty="0"/>
              <a:t> sobre la tierra.  El ángel les dijo:... "</a:t>
            </a:r>
            <a:r>
              <a:rPr lang="es-CO" b="1" u="sng" dirty="0"/>
              <a:t>Preparaos, preparaos.  Debéis adquirir una mayor preparación de la que ahora tenéis</a:t>
            </a:r>
            <a:r>
              <a:rPr lang="es-CO" u="sng" dirty="0"/>
              <a:t>, porque el día del Señor se acerca con ira y gran enojo para poner la tierra en soledad y raer de ella a los pecadores.  </a:t>
            </a:r>
            <a:r>
              <a:rPr lang="es-CO" b="1" u="sng" dirty="0"/>
              <a:t>Sacrificad todo a Dios</a:t>
            </a:r>
            <a:r>
              <a:rPr lang="es-CO" u="sng" dirty="0"/>
              <a:t>.  Poned todo sobre su altar: el yo, las propiedades y todo lo que tenéis como un sacrificio vivo.  Entrar en la gloria costará la entrega de todo.  Haceos tesoros en el cielo... Debéis ser participantes de los sufrimientos de Cristo aquí si queréis ser participantes de su gloria en el más allá".</a:t>
            </a:r>
            <a:endParaRPr lang="es-CO" dirty="0"/>
          </a:p>
          <a:p>
            <a:pPr marL="0" indent="0" algn="ctr">
              <a:buNone/>
            </a:pPr>
            <a:r>
              <a:rPr lang="es-CO" dirty="0"/>
              <a:t>El cielo  resultará muy barato aun si lo obtenemos por medio del sufrimiento.  </a:t>
            </a:r>
            <a:r>
              <a:rPr lang="es-CO" u="sng" dirty="0"/>
              <a:t>Debemos negarnos a nosotros mismos á lo largo del camino... y mantener siempre en vista su gloria</a:t>
            </a:r>
            <a:r>
              <a:rPr lang="es-CO" dirty="0"/>
              <a:t>.</a:t>
            </a:r>
          </a:p>
          <a:p>
            <a:pPr marL="0" indent="0" algn="ctr">
              <a:buNone/>
            </a:pPr>
            <a:r>
              <a:rPr lang="es-CO" u="sng" dirty="0"/>
              <a:t>La obra de salvación no es juego de niños, para tomarla cuando se quiere y abandonarla cuando nos plazca.  Lo que ganará la victoria finalmente, será la firme determinación, el esfuerzo incansable.  Es el que persevera hasta el fin el que será salvo.  Son aquellos que pacientemente continúan haciendo el bien quienes tendrán la vida eterna y la recompensa inmortal. Dios nos cuida 98.</a:t>
            </a:r>
            <a:r>
              <a:rPr lang="es-CO" dirty="0"/>
              <a:t>  </a:t>
            </a:r>
            <a:endParaRPr lang="es-CO" dirty="0"/>
          </a:p>
        </p:txBody>
      </p:sp>
    </p:spTree>
    <p:extLst>
      <p:ext uri="{BB962C8B-B14F-4D97-AF65-F5344CB8AC3E}">
        <p14:creationId xmlns:p14="http://schemas.microsoft.com/office/powerpoint/2010/main" val="3828604926"/>
      </p:ext>
    </p:extLst>
  </p:cSld>
  <p:clrMapOvr>
    <a:masterClrMapping/>
  </p:clrMapOvr>
  <mc:AlternateContent xmlns:mc="http://schemas.openxmlformats.org/markup-compatibility/2006">
    <mc:Choice xmlns:p14="http://schemas.microsoft.com/office/powerpoint/2010/main" Requires="p14">
      <p:transition spd="slow" p14:dur="1600">
        <p14:conveyor dir="l"/>
      </p:transition>
    </mc:Choice>
    <mc:Fallback>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8229600" cy="2232248"/>
          </a:xfrm>
        </p:spPr>
        <p:txBody>
          <a:bodyPr>
            <a:normAutofit fontScale="92500"/>
          </a:bodyPr>
          <a:lstStyle/>
          <a:p>
            <a:pPr marL="0" indent="0" algn="ctr">
              <a:buNone/>
            </a:pPr>
            <a:r>
              <a:rPr lang="es-CO" dirty="0" smtClean="0"/>
              <a:t>Esperamos </a:t>
            </a:r>
            <a:r>
              <a:rPr lang="es-CO" dirty="0"/>
              <a:t>que Ud. haya sido bendecido por la lectura de este </a:t>
            </a:r>
            <a:r>
              <a:rPr lang="es-CO" dirty="0" smtClean="0"/>
              <a:t>mensaje</a:t>
            </a:r>
            <a:r>
              <a:rPr lang="es-CO" dirty="0" smtClean="0"/>
              <a:t>. </a:t>
            </a:r>
          </a:p>
          <a:p>
            <a:pPr marL="0" indent="0" algn="ctr">
              <a:buNone/>
            </a:pPr>
            <a:r>
              <a:rPr lang="es-CO" dirty="0" smtClean="0"/>
              <a:t>Mi invitación es que nos preparemos</a:t>
            </a:r>
            <a:r>
              <a:rPr lang="es-CO" dirty="0" smtClean="0"/>
              <a:t> para </a:t>
            </a:r>
            <a:r>
              <a:rPr lang="es-CO" dirty="0"/>
              <a:t>el pronto regreso de nuestro Señor y Salvador Jesucristo</a:t>
            </a:r>
            <a:r>
              <a:rPr lang="es-CO" dirty="0" smtClean="0"/>
              <a:t>.</a:t>
            </a:r>
            <a:endParaRPr lang="es-CO" dirty="0"/>
          </a:p>
        </p:txBody>
      </p:sp>
      <p:sp>
        <p:nvSpPr>
          <p:cNvPr id="4" name="3 Rectángulo"/>
          <p:cNvSpPr/>
          <p:nvPr/>
        </p:nvSpPr>
        <p:spPr>
          <a:xfrm>
            <a:off x="251520" y="2852936"/>
            <a:ext cx="4680520" cy="3539430"/>
          </a:xfrm>
          <a:prstGeom prst="rect">
            <a:avLst/>
          </a:prstGeom>
          <a:solidFill>
            <a:schemeClr val="accent6">
              <a:lumMod val="60000"/>
              <a:lumOff val="40000"/>
            </a:schemeClr>
          </a:solidFill>
        </p:spPr>
        <p:txBody>
          <a:bodyPr wrap="square">
            <a:spAutoFit/>
          </a:bodyPr>
          <a:lstStyle/>
          <a:p>
            <a:pPr algn="ctr"/>
            <a:r>
              <a:rPr lang="es-CO" sz="2800" i="1" dirty="0" smtClean="0"/>
              <a:t>«Y </a:t>
            </a:r>
            <a:r>
              <a:rPr lang="es-CO" sz="2800" i="1" dirty="0"/>
              <a:t>el mismo Dios de paz os santifique por completo; y todo vuestro ser, espíritu, alma y cuerpo, sea guardado entero irreprensible para la venida de nuestro señor </a:t>
            </a:r>
            <a:r>
              <a:rPr lang="es-CO" sz="2800" i="1" dirty="0" smtClean="0"/>
              <a:t>Jesucristo».</a:t>
            </a:r>
          </a:p>
          <a:p>
            <a:pPr algn="ctr"/>
            <a:r>
              <a:rPr lang="es-CO" sz="2800" b="1" i="1" u="sng" dirty="0" smtClean="0"/>
              <a:t>1 </a:t>
            </a:r>
            <a:r>
              <a:rPr lang="es-CO" sz="2800" b="1" i="1" u="sng" dirty="0"/>
              <a:t>Tes. 5: 23</a:t>
            </a:r>
            <a:r>
              <a:rPr lang="es-CO" sz="2800" b="1" i="1" u="sng" dirty="0" smtClean="0"/>
              <a:t>.</a:t>
            </a:r>
          </a:p>
          <a:p>
            <a:pPr algn="ctr"/>
            <a:r>
              <a:rPr lang="es-CO" sz="2800" b="1" i="1" u="sng" dirty="0" smtClean="0"/>
              <a:t> Amen</a:t>
            </a:r>
            <a:endParaRPr lang="es-CO" sz="2800" b="1" i="1" u="sng" dirty="0"/>
          </a:p>
        </p:txBody>
      </p:sp>
      <p:pic>
        <p:nvPicPr>
          <p:cNvPr id="5122" name="Picture 2" descr="https://encrypted-tbn1.gstatic.com/images?q=tbn:ANd9GcTnh0F5f1SuNnYSjcgeAGw_otMr4UcAwroVdgF-hV1f4eP1P1fOu9jkcw">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48064" y="2852936"/>
            <a:ext cx="3672408" cy="35394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91778878"/>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par>
                                <p:cTn id="8" presetID="21" presetClass="entr" presetSubtype="1" fill="hold" nodeType="withEffect">
                                  <p:stCondLst>
                                    <p:cond delay="0"/>
                                  </p:stCondLst>
                                  <p:childTnLst>
                                    <p:set>
                                      <p:cBhvr>
                                        <p:cTn id="9" dur="1" fill="hold">
                                          <p:stCondLst>
                                            <p:cond delay="0"/>
                                          </p:stCondLst>
                                        </p:cTn>
                                        <p:tgtEl>
                                          <p:spTgt spid="5122"/>
                                        </p:tgtEl>
                                        <p:attrNameLst>
                                          <p:attrName>style.visibility</p:attrName>
                                        </p:attrNameLst>
                                      </p:cBhvr>
                                      <p:to>
                                        <p:strVal val="visible"/>
                                      </p:to>
                                    </p:set>
                                    <p:animEffect transition="in" filter="wheel(1)">
                                      <p:cBhvr>
                                        <p:cTn id="10" dur="2000"/>
                                        <p:tgtEl>
                                          <p:spTgt spid="51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713</TotalTime>
  <Words>1066</Words>
  <Application>Microsoft Office PowerPoint</Application>
  <PresentationFormat>Presentación en pantalla (4:3)</PresentationFormat>
  <Paragraphs>96</Paragraphs>
  <Slides>24</Slides>
  <Notes>0</Notes>
  <HiddenSlides>0</HiddenSlides>
  <MMClips>0</MMClips>
  <ScaleCrop>false</ScaleCrop>
  <HeadingPairs>
    <vt:vector size="4" baseType="variant">
      <vt:variant>
        <vt:lpstr>Tema</vt:lpstr>
      </vt:variant>
      <vt:variant>
        <vt:i4>1</vt:i4>
      </vt:variant>
      <vt:variant>
        <vt:lpstr>Títulos de diapositiva</vt:lpstr>
      </vt:variant>
      <vt:variant>
        <vt:i4>24</vt:i4>
      </vt:variant>
    </vt:vector>
  </HeadingPairs>
  <TitlesOfParts>
    <vt:vector size="25" baseType="lpstr">
      <vt:lpstr>Tema de Office</vt:lpstr>
      <vt:lpstr> 7 PILARES DOCTRINALES DEL ULTIMO REMANENTE DE DIOS  </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EL MINISTERIO DE CRISTO EN LA PURIFICACION DEL SANTUARIO CELESTIAL</vt:lpstr>
      <vt:lpstr> EL SANTO SABADO </vt:lpstr>
      <vt:lpstr>Presentación de PowerPoint</vt:lpstr>
      <vt:lpstr>Presentación de PowerPoint</vt:lpstr>
      <vt:lpstr>Presentación de PowerPoint</vt:lpstr>
      <vt:lpstr>Presentación de PowerPoint</vt:lpstr>
      <vt:lpstr>Presentación de PowerPoint</vt:lpstr>
      <vt:lpstr> LA NO INMORTALIDAD DE  LOS MALVADOS </vt:lpstr>
      <vt:lpstr>Presentación de PowerPoint</vt:lpstr>
      <vt:lpstr>Un llamado de amor vs terquedad del hombre</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7 PILARES DOCTRINALES DEL ULTIMO REMANENTE DE DIOS :. </dc:title>
  <dc:creator>FAMILIA FIERRO CH</dc:creator>
  <cp:lastModifiedBy>FAMILIA FIERRO CH</cp:lastModifiedBy>
  <cp:revision>84</cp:revision>
  <dcterms:created xsi:type="dcterms:W3CDTF">2012-11-26T13:55:44Z</dcterms:created>
  <dcterms:modified xsi:type="dcterms:W3CDTF">2013-11-29T02:52:02Z</dcterms:modified>
</cp:coreProperties>
</file>